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 id="2147483689" r:id="rId2"/>
    <p:sldMasterId id="2147483701" r:id="rId3"/>
  </p:sldMasterIdLst>
  <p:notesMasterIdLst>
    <p:notesMasterId r:id="rId34"/>
  </p:notesMasterIdLst>
  <p:sldIdLst>
    <p:sldId id="287" r:id="rId4"/>
    <p:sldId id="285" r:id="rId5"/>
    <p:sldId id="256" r:id="rId6"/>
    <p:sldId id="286" r:id="rId7"/>
    <p:sldId id="273" r:id="rId8"/>
    <p:sldId id="270" r:id="rId9"/>
    <p:sldId id="272" r:id="rId10"/>
    <p:sldId id="274" r:id="rId11"/>
    <p:sldId id="276" r:id="rId12"/>
    <p:sldId id="277" r:id="rId13"/>
    <p:sldId id="278" r:id="rId14"/>
    <p:sldId id="279" r:id="rId15"/>
    <p:sldId id="281" r:id="rId16"/>
    <p:sldId id="269" r:id="rId17"/>
    <p:sldId id="282" r:id="rId18"/>
    <p:sldId id="283" r:id="rId19"/>
    <p:sldId id="258" r:id="rId20"/>
    <p:sldId id="271" r:id="rId21"/>
    <p:sldId id="260" r:id="rId22"/>
    <p:sldId id="261" r:id="rId23"/>
    <p:sldId id="262" r:id="rId24"/>
    <p:sldId id="263" r:id="rId25"/>
    <p:sldId id="264" r:id="rId26"/>
    <p:sldId id="265" r:id="rId27"/>
    <p:sldId id="266" r:id="rId28"/>
    <p:sldId id="284" r:id="rId29"/>
    <p:sldId id="267" r:id="rId30"/>
    <p:sldId id="268" r:id="rId31"/>
    <p:sldId id="280"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121"/>
    <a:srgbClr val="FF0505"/>
    <a:srgbClr val="98D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6" autoAdjust="0"/>
    <p:restoredTop sz="71053" autoAdjust="0"/>
  </p:normalViewPr>
  <p:slideViewPr>
    <p:cSldViewPr snapToGrid="0">
      <p:cViewPr varScale="1">
        <p:scale>
          <a:sx n="53" d="100"/>
          <a:sy n="53" d="100"/>
        </p:scale>
        <p:origin x="-154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FBE84-EBA8-451C-AC6A-0FD7FE59B495}" type="datetimeFigureOut">
              <a:rPr lang="en-US" smtClean="0"/>
              <a:t>10/20/2017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4CA2D-4609-4B21-BEC9-13E9855312EE}" type="slidenum">
              <a:rPr lang="en-US" smtClean="0"/>
              <a:t>‹#›</a:t>
            </a:fld>
            <a:endParaRPr lang="en-US"/>
          </a:p>
        </p:txBody>
      </p:sp>
    </p:spTree>
    <p:extLst>
      <p:ext uri="{BB962C8B-B14F-4D97-AF65-F5344CB8AC3E}">
        <p14:creationId xmlns:p14="http://schemas.microsoft.com/office/powerpoint/2010/main" val="113297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4CA2D-4609-4B21-BEC9-13E9855312EE}" type="slidenum">
              <a:rPr lang="en-US" smtClean="0"/>
              <a:t>2</a:t>
            </a:fld>
            <a:endParaRPr lang="en-US"/>
          </a:p>
        </p:txBody>
      </p:sp>
    </p:spTree>
    <p:extLst>
      <p:ext uri="{BB962C8B-B14F-4D97-AF65-F5344CB8AC3E}">
        <p14:creationId xmlns:p14="http://schemas.microsoft.com/office/powerpoint/2010/main" val="4215294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4CA2D-4609-4B21-BEC9-13E9855312EE}" type="slidenum">
              <a:rPr lang="en-US" smtClean="0"/>
              <a:t>14</a:t>
            </a:fld>
            <a:endParaRPr lang="en-US"/>
          </a:p>
        </p:txBody>
      </p:sp>
    </p:spTree>
    <p:extLst>
      <p:ext uri="{BB962C8B-B14F-4D97-AF65-F5344CB8AC3E}">
        <p14:creationId xmlns:p14="http://schemas.microsoft.com/office/powerpoint/2010/main" val="476581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4CA2D-4609-4B21-BEC9-13E9855312EE}" type="slidenum">
              <a:rPr lang="en-US" smtClean="0"/>
              <a:t>18</a:t>
            </a:fld>
            <a:endParaRPr lang="en-US"/>
          </a:p>
        </p:txBody>
      </p:sp>
    </p:spTree>
    <p:extLst>
      <p:ext uri="{BB962C8B-B14F-4D97-AF65-F5344CB8AC3E}">
        <p14:creationId xmlns:p14="http://schemas.microsoft.com/office/powerpoint/2010/main" val="189688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4CA2D-4609-4B21-BEC9-13E9855312EE}" type="slidenum">
              <a:rPr lang="en-US" smtClean="0"/>
              <a:t>19</a:t>
            </a:fld>
            <a:endParaRPr lang="en-US"/>
          </a:p>
        </p:txBody>
      </p:sp>
    </p:spTree>
    <p:extLst>
      <p:ext uri="{BB962C8B-B14F-4D97-AF65-F5344CB8AC3E}">
        <p14:creationId xmlns:p14="http://schemas.microsoft.com/office/powerpoint/2010/main" val="152715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4CA2D-4609-4B21-BEC9-13E9855312EE}" type="slidenum">
              <a:rPr lang="en-US" smtClean="0"/>
              <a:t>21</a:t>
            </a:fld>
            <a:endParaRPr lang="en-US"/>
          </a:p>
        </p:txBody>
      </p:sp>
    </p:spTree>
    <p:extLst>
      <p:ext uri="{BB962C8B-B14F-4D97-AF65-F5344CB8AC3E}">
        <p14:creationId xmlns:p14="http://schemas.microsoft.com/office/powerpoint/2010/main" val="286673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4CA2D-4609-4B21-BEC9-13E9855312EE}" type="slidenum">
              <a:rPr lang="en-US" smtClean="0"/>
              <a:t>28</a:t>
            </a:fld>
            <a:endParaRPr lang="en-US"/>
          </a:p>
        </p:txBody>
      </p:sp>
    </p:spTree>
    <p:extLst>
      <p:ext uri="{BB962C8B-B14F-4D97-AF65-F5344CB8AC3E}">
        <p14:creationId xmlns:p14="http://schemas.microsoft.com/office/powerpoint/2010/main" val="579535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4CA2D-4609-4B21-BEC9-13E9855312EE}" type="slidenum">
              <a:rPr lang="en-US" smtClean="0"/>
              <a:t>29</a:t>
            </a:fld>
            <a:endParaRPr lang="en-US"/>
          </a:p>
        </p:txBody>
      </p:sp>
    </p:spTree>
    <p:extLst>
      <p:ext uri="{BB962C8B-B14F-4D97-AF65-F5344CB8AC3E}">
        <p14:creationId xmlns:p14="http://schemas.microsoft.com/office/powerpoint/2010/main" val="424921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4CA2D-4609-4B21-BEC9-13E9855312EE}" type="slidenum">
              <a:rPr lang="en-US" smtClean="0"/>
              <a:t>4</a:t>
            </a:fld>
            <a:endParaRPr lang="en-US"/>
          </a:p>
        </p:txBody>
      </p:sp>
    </p:spTree>
    <p:extLst>
      <p:ext uri="{BB962C8B-B14F-4D97-AF65-F5344CB8AC3E}">
        <p14:creationId xmlns:p14="http://schemas.microsoft.com/office/powerpoint/2010/main" val="2330597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a:p>
            <a:r>
              <a:rPr lang="en-US" dirty="0"/>
              <a:t>FB profile photos – extrovert vs. introvert</a:t>
            </a:r>
          </a:p>
        </p:txBody>
      </p:sp>
      <p:sp>
        <p:nvSpPr>
          <p:cNvPr id="4" name="Slide Number Placeholder 3"/>
          <p:cNvSpPr>
            <a:spLocks noGrp="1"/>
          </p:cNvSpPr>
          <p:nvPr>
            <p:ph type="sldNum" sz="quarter" idx="10"/>
          </p:nvPr>
        </p:nvSpPr>
        <p:spPr/>
        <p:txBody>
          <a:bodyPr/>
          <a:lstStyle/>
          <a:p>
            <a:fld id="{A4C4CA2D-4609-4B21-BEC9-13E9855312EE}" type="slidenum">
              <a:rPr lang="en-US" smtClean="0"/>
              <a:t>5</a:t>
            </a:fld>
            <a:endParaRPr lang="en-US"/>
          </a:p>
        </p:txBody>
      </p:sp>
    </p:spTree>
    <p:extLst>
      <p:ext uri="{BB962C8B-B14F-4D97-AF65-F5344CB8AC3E}">
        <p14:creationId xmlns:p14="http://schemas.microsoft.com/office/powerpoint/2010/main" val="110946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Before we start, let me help you remove one of the biggest VALID excuses we all use as small business owners and managers in this industry: It’s a 24/7/365 kind of grind – it never stops! We ALL know that…</a:t>
            </a:r>
          </a:p>
          <a:p>
            <a:endParaRPr lang="en-US" dirty="0"/>
          </a:p>
          <a:p>
            <a:r>
              <a:rPr lang="en-US" dirty="0"/>
              <a:t>- With a show of hand, how many of you had to let go of an employee because they could not handle the nature of the business, the grind? They preferred a cushier 9-5 M-F job? Darn Millennials, right? </a:t>
            </a:r>
          </a:p>
          <a:p>
            <a:r>
              <a:rPr lang="en-US" dirty="0"/>
              <a:t>Okay, that happens to all of us.</a:t>
            </a:r>
          </a:p>
          <a:p>
            <a:endParaRPr lang="en-US" dirty="0"/>
          </a:p>
          <a:p>
            <a:r>
              <a:rPr lang="en-US" dirty="0"/>
              <a:t>- How about this one: With a show of hand, how many of you lost an employee, who would have probably made a GREAT Manager for you one day… AND you lost them because you didn’t have the time to support them and give them the attention they need to get there? </a:t>
            </a:r>
          </a:p>
          <a:p>
            <a:endParaRPr lang="en-US" dirty="0"/>
          </a:p>
          <a:p>
            <a:r>
              <a:rPr lang="en-US" dirty="0"/>
              <a:t>- Now, this session isn’t about TIME MANAGEMENT, we would need more than an hour for that! </a:t>
            </a:r>
          </a:p>
          <a:p>
            <a:endParaRPr lang="en-US" dirty="0"/>
          </a:p>
          <a:p>
            <a:r>
              <a:rPr lang="en-US" dirty="0"/>
              <a:t>- What we would like to accomplish today is </a:t>
            </a:r>
            <a:r>
              <a:rPr lang="en-US" dirty="0">
                <a:solidFill>
                  <a:srgbClr val="FFC000"/>
                </a:solidFill>
              </a:rPr>
              <a:t>to give you a framework for understanding the different personality types that we come across daily, both when dealing with employees OR clients – even in our social and family life. We are hoping that by becoming more aware of the different personality types out there, you can take that information and adjust your leadership style to each person whenever possible. </a:t>
            </a:r>
          </a:p>
        </p:txBody>
      </p:sp>
      <p:sp>
        <p:nvSpPr>
          <p:cNvPr id="4" name="Slide Number Placeholder 3"/>
          <p:cNvSpPr>
            <a:spLocks noGrp="1"/>
          </p:cNvSpPr>
          <p:nvPr>
            <p:ph type="sldNum" sz="quarter" idx="10"/>
          </p:nvPr>
        </p:nvSpPr>
        <p:spPr/>
        <p:txBody>
          <a:bodyPr/>
          <a:lstStyle/>
          <a:p>
            <a:fld id="{A4C4CA2D-4609-4B21-BEC9-13E9855312EE}" type="slidenum">
              <a:rPr lang="en-US" smtClean="0"/>
              <a:t>7</a:t>
            </a:fld>
            <a:endParaRPr lang="en-US"/>
          </a:p>
        </p:txBody>
      </p:sp>
    </p:spTree>
    <p:extLst>
      <p:ext uri="{BB962C8B-B14F-4D97-AF65-F5344CB8AC3E}">
        <p14:creationId xmlns:p14="http://schemas.microsoft.com/office/powerpoint/2010/main" val="4132808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C000"/>
              </a:solidFill>
            </a:endParaRPr>
          </a:p>
        </p:txBody>
      </p:sp>
      <p:sp>
        <p:nvSpPr>
          <p:cNvPr id="4" name="Slide Number Placeholder 3"/>
          <p:cNvSpPr>
            <a:spLocks noGrp="1"/>
          </p:cNvSpPr>
          <p:nvPr>
            <p:ph type="sldNum" sz="quarter" idx="10"/>
          </p:nvPr>
        </p:nvSpPr>
        <p:spPr/>
        <p:txBody>
          <a:bodyPr/>
          <a:lstStyle/>
          <a:p>
            <a:fld id="{A4C4CA2D-4609-4B21-BEC9-13E9855312EE}" type="slidenum">
              <a:rPr lang="en-US" smtClean="0"/>
              <a:t>8</a:t>
            </a:fld>
            <a:endParaRPr lang="en-US"/>
          </a:p>
        </p:txBody>
      </p:sp>
    </p:spTree>
    <p:extLst>
      <p:ext uri="{BB962C8B-B14F-4D97-AF65-F5344CB8AC3E}">
        <p14:creationId xmlns:p14="http://schemas.microsoft.com/office/powerpoint/2010/main" val="364780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Keep in mind that these are not static answers – For example, a certain employee’s Dispatching skills may be excellent. Yet, they could be horrible at handling chauffeurs. Does that example sound familiar? The point we are trying to make is that you have to judge each particular conversation based on that employee’s skill level for THAT discussion point, NOT their overall skill level.</a:t>
            </a:r>
          </a:p>
          <a:p>
            <a:endParaRPr lang="en-US" dirty="0">
              <a:solidFill>
                <a:srgbClr val="FFC000"/>
              </a:solidFill>
            </a:endParaRPr>
          </a:p>
          <a:p>
            <a:r>
              <a:rPr lang="en-US" dirty="0">
                <a:solidFill>
                  <a:srgbClr val="FFC000"/>
                </a:solidFill>
              </a:rPr>
              <a:t>Also keep in mind that, for most people, motivation ebbs and flows. So, someone who may think is highly motivated today could become disillusioned very quickly – so it’s important that, as leaders, we keep our finger on the pulse of each employee as often as possible. </a:t>
            </a:r>
          </a:p>
        </p:txBody>
      </p:sp>
      <p:sp>
        <p:nvSpPr>
          <p:cNvPr id="4" name="Slide Number Placeholder 3"/>
          <p:cNvSpPr>
            <a:spLocks noGrp="1"/>
          </p:cNvSpPr>
          <p:nvPr>
            <p:ph type="sldNum" sz="quarter" idx="10"/>
          </p:nvPr>
        </p:nvSpPr>
        <p:spPr/>
        <p:txBody>
          <a:bodyPr/>
          <a:lstStyle/>
          <a:p>
            <a:fld id="{A4C4CA2D-4609-4B21-BEC9-13E9855312EE}" type="slidenum">
              <a:rPr lang="en-US" smtClean="0"/>
              <a:t>9</a:t>
            </a:fld>
            <a:endParaRPr lang="en-US"/>
          </a:p>
        </p:txBody>
      </p:sp>
    </p:spTree>
    <p:extLst>
      <p:ext uri="{BB962C8B-B14F-4D97-AF65-F5344CB8AC3E}">
        <p14:creationId xmlns:p14="http://schemas.microsoft.com/office/powerpoint/2010/main" val="131740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Okay, So most new employees tend to come in with High Commitment and Low Competence. Yes, low competence even if they have previous experience in the same job - For example, they may know Dispatch but they still have to learn the way your company does things, how you handle driver assignments etc. </a:t>
            </a:r>
          </a:p>
          <a:p>
            <a:endParaRPr lang="en-US" dirty="0">
              <a:solidFill>
                <a:srgbClr val="FFC000"/>
              </a:solidFill>
            </a:endParaRPr>
          </a:p>
          <a:p>
            <a:r>
              <a:rPr lang="en-US" dirty="0">
                <a:solidFill>
                  <a:srgbClr val="FFC000"/>
                </a:solidFill>
              </a:rPr>
              <a:t>Most of our employees tend to be in the D2 &amp; D3 – if we are lucky, most of them are in the D3, right? </a:t>
            </a:r>
          </a:p>
          <a:p>
            <a:endParaRPr lang="en-US" dirty="0">
              <a:solidFill>
                <a:srgbClr val="FFC000"/>
              </a:solidFill>
            </a:endParaRPr>
          </a:p>
          <a:p>
            <a:r>
              <a:rPr lang="en-US" dirty="0">
                <a:solidFill>
                  <a:srgbClr val="FFC000"/>
                </a:solidFill>
              </a:rPr>
              <a:t>How many of us have employees that may be in D2? That’s a dangerous quadrant isn’t it? </a:t>
            </a:r>
          </a:p>
          <a:p>
            <a:endParaRPr lang="en-US" dirty="0">
              <a:solidFill>
                <a:srgbClr val="FFC000"/>
              </a:solidFill>
            </a:endParaRPr>
          </a:p>
          <a:p>
            <a:r>
              <a:rPr lang="en-US" dirty="0">
                <a:solidFill>
                  <a:srgbClr val="FFC000"/>
                </a:solidFill>
              </a:rPr>
              <a:t>Situational Leadership teaches us how to use this tool to decide WHERE an employee is from a development perspective and then DECIDE what leadership style best fits the situation.</a:t>
            </a:r>
          </a:p>
          <a:p>
            <a:endParaRPr lang="en-US" dirty="0">
              <a:solidFill>
                <a:srgbClr val="FFC000"/>
              </a:solidFill>
            </a:endParaRPr>
          </a:p>
          <a:p>
            <a:endParaRPr lang="en-US" dirty="0">
              <a:solidFill>
                <a:srgbClr val="FFC000"/>
              </a:solidFill>
            </a:endParaRPr>
          </a:p>
        </p:txBody>
      </p:sp>
      <p:sp>
        <p:nvSpPr>
          <p:cNvPr id="4" name="Slide Number Placeholder 3"/>
          <p:cNvSpPr>
            <a:spLocks noGrp="1"/>
          </p:cNvSpPr>
          <p:nvPr>
            <p:ph type="sldNum" sz="quarter" idx="10"/>
          </p:nvPr>
        </p:nvSpPr>
        <p:spPr/>
        <p:txBody>
          <a:bodyPr/>
          <a:lstStyle/>
          <a:p>
            <a:fld id="{A4C4CA2D-4609-4B21-BEC9-13E9855312EE}" type="slidenum">
              <a:rPr lang="en-US" smtClean="0"/>
              <a:t>10</a:t>
            </a:fld>
            <a:endParaRPr lang="en-US"/>
          </a:p>
        </p:txBody>
      </p:sp>
    </p:spTree>
    <p:extLst>
      <p:ext uri="{BB962C8B-B14F-4D97-AF65-F5344CB8AC3E}">
        <p14:creationId xmlns:p14="http://schemas.microsoft.com/office/powerpoint/2010/main" val="1470677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So, you may be wondering: Sami, are you asking me to keep this  play-call chart handy at all times? No, not at all! </a:t>
            </a:r>
          </a:p>
          <a:p>
            <a:endParaRPr lang="en-US" dirty="0">
              <a:solidFill>
                <a:srgbClr val="FFC000"/>
              </a:solidFill>
            </a:endParaRPr>
          </a:p>
          <a:p>
            <a:r>
              <a:rPr lang="en-US" dirty="0">
                <a:solidFill>
                  <a:srgbClr val="FFC000"/>
                </a:solidFill>
              </a:rPr>
              <a:t>We are simply asking you to be aware of where an individual is on the development spectrum before you make a decision on how you train/coach them within a particular situation.</a:t>
            </a:r>
          </a:p>
          <a:p>
            <a:endParaRPr lang="en-US" dirty="0">
              <a:solidFill>
                <a:srgbClr val="FFC000"/>
              </a:solidFill>
            </a:endParaRPr>
          </a:p>
          <a:p>
            <a:r>
              <a:rPr lang="en-US" dirty="0">
                <a:solidFill>
                  <a:srgbClr val="FFC000"/>
                </a:solidFill>
              </a:rPr>
              <a:t>Most of us know to handle new employees – we all try to be as detailed and directive as possible during training, right? That’s why we all either have training manuals or aspire to have them soon – training manuals are designed to DIRECTIVE. </a:t>
            </a:r>
          </a:p>
          <a:p>
            <a:endParaRPr lang="en-US" dirty="0">
              <a:solidFill>
                <a:srgbClr val="FFC000"/>
              </a:solidFill>
            </a:endParaRPr>
          </a:p>
          <a:p>
            <a:r>
              <a:rPr lang="en-US" dirty="0">
                <a:solidFill>
                  <a:srgbClr val="FFC000"/>
                </a:solidFill>
              </a:rPr>
              <a:t>Where most of us struggle with using the right leadership style is D4, D3 and, perhaps most importantly D2…. Disillusioned employees are very costly to any company, big or small. </a:t>
            </a: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p:txBody>
      </p:sp>
      <p:sp>
        <p:nvSpPr>
          <p:cNvPr id="4" name="Slide Number Placeholder 3"/>
          <p:cNvSpPr>
            <a:spLocks noGrp="1"/>
          </p:cNvSpPr>
          <p:nvPr>
            <p:ph type="sldNum" sz="quarter" idx="10"/>
          </p:nvPr>
        </p:nvSpPr>
        <p:spPr/>
        <p:txBody>
          <a:bodyPr/>
          <a:lstStyle/>
          <a:p>
            <a:fld id="{A4C4CA2D-4609-4B21-BEC9-13E9855312EE}" type="slidenum">
              <a:rPr lang="en-US" smtClean="0"/>
              <a:t>11</a:t>
            </a:fld>
            <a:endParaRPr lang="en-US"/>
          </a:p>
        </p:txBody>
      </p:sp>
    </p:spTree>
    <p:extLst>
      <p:ext uri="{BB962C8B-B14F-4D97-AF65-F5344CB8AC3E}">
        <p14:creationId xmlns:p14="http://schemas.microsoft.com/office/powerpoint/2010/main" val="35804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So, by looking at the 4 different development levels at the bottom, we can decide which leadership style is best suited for a particular employee, but as we mentioned before, a particular situation. </a:t>
            </a:r>
          </a:p>
          <a:p>
            <a:r>
              <a:rPr lang="en-US" dirty="0">
                <a:solidFill>
                  <a:srgbClr val="FFC000"/>
                </a:solidFill>
              </a:rPr>
              <a:t>Let’s talk specific examples for each quadrant:</a:t>
            </a:r>
          </a:p>
          <a:p>
            <a:r>
              <a:rPr lang="en-US" dirty="0">
                <a:solidFill>
                  <a:srgbClr val="FFC000"/>
                </a:solidFill>
              </a:rPr>
              <a:t>1- The first one easy: New employees tend to be low in competence and high in commitment. Your job is to get them through training as efficiently as possible while still maintaining their enthusiasm. </a:t>
            </a:r>
          </a:p>
          <a:p>
            <a:r>
              <a:rPr lang="en-US" dirty="0">
                <a:solidFill>
                  <a:srgbClr val="FFC000"/>
                </a:solidFill>
              </a:rPr>
              <a:t>2- Let’s talk about an employee who is in D2: showing low commitment – someone who is effectively disgruntled – we all have those, right? </a:t>
            </a:r>
          </a:p>
          <a:p>
            <a:endParaRPr lang="en-US" dirty="0">
              <a:solidFill>
                <a:srgbClr val="FFC000"/>
              </a:solidFill>
            </a:endParaRPr>
          </a:p>
          <a:p>
            <a:r>
              <a:rPr lang="en-US" dirty="0">
                <a:solidFill>
                  <a:srgbClr val="FFC000"/>
                </a:solidFill>
              </a:rPr>
              <a:t>	- We all fall into the trap of “Doing Nothing” - Maybe we think the situation will work itself out eventually? Either they get better or they will quit, right? </a:t>
            </a:r>
          </a:p>
          <a:p>
            <a:r>
              <a:rPr lang="en-US" dirty="0">
                <a:solidFill>
                  <a:srgbClr val="FFC000"/>
                </a:solidFill>
              </a:rPr>
              <a:t>	- You know what’s worst that an employee that “quits and LEAVES”? An employee that “QUITS and STAYS” – it is our job as leaders to either Coach them UP or coach them OUT…. </a:t>
            </a:r>
          </a:p>
          <a:p>
            <a:r>
              <a:rPr lang="en-US" dirty="0">
                <a:solidFill>
                  <a:srgbClr val="FFC000"/>
                </a:solidFill>
              </a:rPr>
              <a:t>	- The first step in that is to try to figure out WHAT CAUSED THE DROP IN MOTIVATION? Is it something we can fix internally? Is it job-specific? </a:t>
            </a:r>
          </a:p>
          <a:p>
            <a:r>
              <a:rPr lang="en-US" dirty="0">
                <a:solidFill>
                  <a:srgbClr val="FFC000"/>
                </a:solidFill>
              </a:rPr>
              <a:t>	- The next step is to discuss the task at hand – what can you do as a leader to “SELL” this employee on the importance of getting this particular task done, right? Making sure that you are equally focusing 	</a:t>
            </a:r>
          </a:p>
          <a:p>
            <a:r>
              <a:rPr lang="en-US" dirty="0">
                <a:solidFill>
                  <a:srgbClr val="FFC000"/>
                </a:solidFill>
              </a:rPr>
              <a:t>	on the task AS WELL AS supportive behavior. This employee may already have the skill necessary and simply needed more 1-on-1 time with you, their leader…. </a:t>
            </a:r>
          </a:p>
          <a:p>
            <a:r>
              <a:rPr lang="en-US" dirty="0">
                <a:solidFill>
                  <a:srgbClr val="FFC000"/>
                </a:solidFill>
              </a:rPr>
              <a:t>	In my experience, if this employee is redeemable, just the fact that you are taking the time to meet with the employee 1-on-1 for a coaching session goes a long way in lifting their spirit…</a:t>
            </a:r>
          </a:p>
          <a:p>
            <a:r>
              <a:rPr lang="en-US" dirty="0">
                <a:solidFill>
                  <a:srgbClr val="FFC000"/>
                </a:solidFill>
              </a:rPr>
              <a:t>	- Also, avoid linking the COACHING session immediately after a service incident took place. We ALL do it: an incident happens where an employee did something wrong that caused us to COMP a service (Data entry error, dispatcher 	wasn’t keep an eye on a late chauffeur, etc.). So, we pull them to our office immediately to talk about it – You know… “TO FIX IT OR FIX THE PERSON”….Raise your hand if you have done this before… How about this week?</a:t>
            </a:r>
          </a:p>
          <a:p>
            <a:r>
              <a:rPr lang="en-US" dirty="0">
                <a:solidFill>
                  <a:srgbClr val="FFC000"/>
                </a:solidFill>
              </a:rPr>
              <a:t>	- This session is more likely to achieve the objective if it takes place without the emotional baggage of a service incident. </a:t>
            </a:r>
          </a:p>
          <a:p>
            <a:endParaRPr lang="en-US" dirty="0">
              <a:solidFill>
                <a:srgbClr val="FFC000"/>
              </a:solidFill>
            </a:endParaRPr>
          </a:p>
          <a:p>
            <a:endParaRPr lang="en-US" dirty="0">
              <a:solidFill>
                <a:srgbClr val="FFC000"/>
              </a:solidFill>
            </a:endParaRPr>
          </a:p>
          <a:p>
            <a:endParaRPr lang="en-US" dirty="0">
              <a:solidFill>
                <a:srgbClr val="FFC000"/>
              </a:solidFill>
            </a:endParaRPr>
          </a:p>
        </p:txBody>
      </p:sp>
      <p:sp>
        <p:nvSpPr>
          <p:cNvPr id="4" name="Slide Number Placeholder 3"/>
          <p:cNvSpPr>
            <a:spLocks noGrp="1"/>
          </p:cNvSpPr>
          <p:nvPr>
            <p:ph type="sldNum" sz="quarter" idx="10"/>
          </p:nvPr>
        </p:nvSpPr>
        <p:spPr/>
        <p:txBody>
          <a:bodyPr/>
          <a:lstStyle/>
          <a:p>
            <a:fld id="{A4C4CA2D-4609-4B21-BEC9-13E9855312EE}" type="slidenum">
              <a:rPr lang="en-US" smtClean="0"/>
              <a:t>12</a:t>
            </a:fld>
            <a:endParaRPr lang="en-US"/>
          </a:p>
        </p:txBody>
      </p:sp>
    </p:spTree>
    <p:extLst>
      <p:ext uri="{BB962C8B-B14F-4D97-AF65-F5344CB8AC3E}">
        <p14:creationId xmlns:p14="http://schemas.microsoft.com/office/powerpoint/2010/main" val="2304644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69749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5071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2611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565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0500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8761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17851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6452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3678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28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865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46454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40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86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39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07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107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48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51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69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198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18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9961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55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66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071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694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02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72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215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2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021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46B3-7067-44F6-9CA4-854FCED51FEA}" type="datetimeFigureOut">
              <a:rPr lang="en-US" smtClean="0">
                <a:solidFill>
                  <a:prstClr val="black">
                    <a:tint val="75000"/>
                  </a:prstClr>
                </a:solidFill>
              </a:rPr>
              <a:pPr/>
              <a:t>10/20/2017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1779BF-AFA6-4D05-AAB3-B75F4C02F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2591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25529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0743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779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856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420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10/20/2017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861425609"/>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98A46B3-7067-44F6-9CA4-854FCED51FEA}" type="datetimeFigureOut">
              <a:rPr lang="en-US" smtClean="0">
                <a:solidFill>
                  <a:prstClr val="black">
                    <a:tint val="75000"/>
                  </a:prstClr>
                </a:solidFill>
              </a:rPr>
              <a:pPr defTabSz="914400"/>
              <a:t>10/20/2017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C1779BF-AFA6-4D05-AAB3-B75F4C02F04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87882836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98A46B3-7067-44F6-9CA4-854FCED51FEA}" type="datetimeFigureOut">
              <a:rPr lang="en-US" smtClean="0">
                <a:solidFill>
                  <a:prstClr val="black">
                    <a:tint val="75000"/>
                  </a:prstClr>
                </a:solidFill>
              </a:rPr>
              <a:pPr defTabSz="914400"/>
              <a:t>10/20/2017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C1779BF-AFA6-4D05-AAB3-B75F4C02F04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4559930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16personalities.com/"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ideo" Target="https://www.youtube.com/embed/21JjRR9Upts"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6.xml"/><Relationship Id="rId1" Type="http://schemas.openxmlformats.org/officeDocument/2006/relationships/video" Target="https://www.youtube.com/embed/H4SpQqP2zuU" TargetMode="Externa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mailto:stephanie@lmc.group" TargetMode="External"/><Relationship Id="rId4" Type="http://schemas.openxmlformats.org/officeDocument/2006/relationships/image" Target="../media/image2.png"/><Relationship Id="rId9" Type="http://schemas.openxmlformats.org/officeDocument/2006/relationships/hyperlink" Target="mailto:sami@destinationmco.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hyperlink" Target="http://www.16personalities.com/"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311927"/>
            <a:ext cx="10991849" cy="2732087"/>
          </a:xfrm>
          <a:effectLst>
            <a:outerShdw blurRad="50800" dist="38100" dir="2700000" algn="tl" rotWithShape="0">
              <a:prstClr val="black">
                <a:alpha val="40000"/>
              </a:prstClr>
            </a:outerShdw>
            <a:softEdge rad="266700"/>
          </a:effectLst>
        </p:spPr>
        <p:txBody>
          <a:bodyPr>
            <a:normAutofit/>
          </a:bodyPr>
          <a:lstStyle/>
          <a:p>
            <a:r>
              <a:rPr lang="en-US" sz="6000" b="1" dirty="0">
                <a:solidFill>
                  <a:srgbClr val="002060"/>
                </a:solidFill>
              </a:rPr>
              <a:t>Leveraging Employee-Focused Leadership With </a:t>
            </a:r>
            <a:r>
              <a:rPr lang="en-US" sz="6000" b="1" dirty="0" smtClean="0">
                <a:solidFill>
                  <a:srgbClr val="002060"/>
                </a:solidFill>
              </a:rPr>
              <a:t/>
            </a:r>
            <a:br>
              <a:rPr lang="en-US" sz="6000" b="1" dirty="0" smtClean="0">
                <a:solidFill>
                  <a:srgbClr val="002060"/>
                </a:solidFill>
              </a:rPr>
            </a:br>
            <a:r>
              <a:rPr lang="en-US" sz="6000" b="1" dirty="0" smtClean="0">
                <a:solidFill>
                  <a:srgbClr val="002060"/>
                </a:solidFill>
              </a:rPr>
              <a:t>Personality </a:t>
            </a:r>
            <a:r>
              <a:rPr lang="en-US" sz="6000" b="1" dirty="0">
                <a:solidFill>
                  <a:srgbClr val="002060"/>
                </a:solidFill>
              </a:rPr>
              <a:t>Testing</a:t>
            </a:r>
            <a:endParaRPr lang="en-US" sz="4300" dirty="0">
              <a:solidFill>
                <a:srgbClr val="0070C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8" y="85725"/>
            <a:ext cx="4400551" cy="1990725"/>
          </a:xfrm>
          <a:prstGeom prst="rect">
            <a:avLst/>
          </a:prstGeom>
        </p:spPr>
      </p:pic>
      <p:sp>
        <p:nvSpPr>
          <p:cNvPr id="6" name="Rectangle 5"/>
          <p:cNvSpPr/>
          <p:nvPr/>
        </p:nvSpPr>
        <p:spPr>
          <a:xfrm>
            <a:off x="8331200" y="5028664"/>
            <a:ext cx="3755813" cy="1754326"/>
          </a:xfrm>
          <a:prstGeom prst="rect">
            <a:avLst/>
          </a:prstGeom>
        </p:spPr>
        <p:txBody>
          <a:bodyPr wrap="square">
            <a:spAutoFit/>
            <a:scene3d>
              <a:camera prst="orthographicFront"/>
              <a:lightRig rig="threePt" dir="t"/>
            </a:scene3d>
            <a:sp3d contourW="50800"/>
          </a:bodyPr>
          <a:lstStyle/>
          <a:p>
            <a:pPr defTabSz="914400"/>
            <a:r>
              <a:rPr lang="en-US" b="1" dirty="0" smtClean="0">
                <a:solidFill>
                  <a:srgbClr val="0070C0"/>
                </a:solidFill>
                <a:effectLst>
                  <a:innerShdw blurRad="114300">
                    <a:prstClr val="black"/>
                  </a:innerShdw>
                </a:effectLst>
              </a:rPr>
              <a:t>Speakers</a:t>
            </a:r>
          </a:p>
          <a:p>
            <a:pPr defTabSz="914400"/>
            <a:r>
              <a:rPr lang="en-US" b="1" dirty="0">
                <a:solidFill>
                  <a:srgbClr val="002060"/>
                </a:solidFill>
                <a:effectLst>
                  <a:innerShdw blurRad="63500" dist="50800" dir="2700000">
                    <a:prstClr val="black">
                      <a:alpha val="50000"/>
                    </a:prstClr>
                  </a:innerShdw>
                </a:effectLst>
              </a:rPr>
              <a:t>Stephanie </a:t>
            </a:r>
            <a:r>
              <a:rPr lang="en-US" b="1" dirty="0" smtClean="0">
                <a:solidFill>
                  <a:srgbClr val="002060"/>
                </a:solidFill>
                <a:effectLst>
                  <a:innerShdw blurRad="63500" dist="50800" dir="2700000">
                    <a:prstClr val="black">
                      <a:alpha val="50000"/>
                    </a:prstClr>
                  </a:innerShdw>
                </a:effectLst>
              </a:rPr>
              <a:t>Carnes </a:t>
            </a:r>
            <a:r>
              <a:rPr lang="en-US" i="1" dirty="0" smtClean="0">
                <a:solidFill>
                  <a:srgbClr val="002060"/>
                </a:solidFill>
                <a:effectLst>
                  <a:innerShdw blurRad="63500" dist="50800" dir="2700000">
                    <a:prstClr val="black">
                      <a:alpha val="50000"/>
                    </a:prstClr>
                  </a:innerShdw>
                </a:effectLst>
              </a:rPr>
              <a:t>of </a:t>
            </a:r>
            <a:r>
              <a:rPr lang="en-US" i="1" dirty="0">
                <a:solidFill>
                  <a:srgbClr val="002060"/>
                </a:solidFill>
                <a:effectLst>
                  <a:innerShdw blurRad="63500" dist="50800" dir="2700000">
                    <a:prstClr val="black">
                      <a:alpha val="50000"/>
                    </a:prstClr>
                  </a:innerShdw>
                </a:effectLst>
              </a:rPr>
              <a:t>The </a:t>
            </a:r>
            <a:r>
              <a:rPr lang="en-US" i="1" dirty="0" err="1">
                <a:solidFill>
                  <a:srgbClr val="002060"/>
                </a:solidFill>
                <a:effectLst>
                  <a:innerShdw blurRad="63500" dist="50800" dir="2700000">
                    <a:prstClr val="black">
                      <a:alpha val="50000"/>
                    </a:prstClr>
                  </a:innerShdw>
                </a:effectLst>
              </a:rPr>
              <a:t>LMC</a:t>
            </a:r>
            <a:r>
              <a:rPr lang="en-US" i="1" dirty="0">
                <a:solidFill>
                  <a:srgbClr val="002060"/>
                </a:solidFill>
                <a:effectLst>
                  <a:innerShdw blurRad="63500" dist="50800" dir="2700000">
                    <a:prstClr val="black">
                      <a:alpha val="50000"/>
                    </a:prstClr>
                  </a:innerShdw>
                </a:effectLst>
              </a:rPr>
              <a:t> </a:t>
            </a:r>
            <a:r>
              <a:rPr lang="en-US" i="1" dirty="0" smtClean="0">
                <a:solidFill>
                  <a:srgbClr val="002060"/>
                </a:solidFill>
                <a:effectLst>
                  <a:innerShdw blurRad="63500" dist="50800" dir="2700000">
                    <a:prstClr val="black">
                      <a:alpha val="50000"/>
                    </a:prstClr>
                  </a:innerShdw>
                </a:effectLst>
              </a:rPr>
              <a:t>Group</a:t>
            </a:r>
            <a:r>
              <a:rPr lang="en-US" b="1" dirty="0" smtClean="0">
                <a:solidFill>
                  <a:srgbClr val="002060"/>
                </a:solidFill>
                <a:effectLst>
                  <a:innerShdw blurRad="63500" dist="50800" dir="2700000">
                    <a:prstClr val="black">
                      <a:alpha val="50000"/>
                    </a:prstClr>
                  </a:innerShdw>
                </a:effectLst>
              </a:rPr>
              <a:t/>
            </a:r>
            <a:br>
              <a:rPr lang="en-US" b="1" dirty="0" smtClean="0">
                <a:solidFill>
                  <a:srgbClr val="002060"/>
                </a:solidFill>
                <a:effectLst>
                  <a:innerShdw blurRad="63500" dist="50800" dir="2700000">
                    <a:prstClr val="black">
                      <a:alpha val="50000"/>
                    </a:prstClr>
                  </a:innerShdw>
                </a:effectLst>
              </a:rPr>
            </a:br>
            <a:r>
              <a:rPr lang="en-US" b="1" dirty="0" smtClean="0">
                <a:solidFill>
                  <a:srgbClr val="002060"/>
                </a:solidFill>
                <a:effectLst>
                  <a:innerShdw blurRad="63500" dist="50800" dir="2700000">
                    <a:prstClr val="black">
                      <a:alpha val="50000"/>
                    </a:prstClr>
                  </a:innerShdw>
                </a:effectLst>
              </a:rPr>
              <a:t>Sami Elotmani </a:t>
            </a:r>
            <a:r>
              <a:rPr lang="en-US" i="1" dirty="0" smtClean="0">
                <a:solidFill>
                  <a:srgbClr val="002060"/>
                </a:solidFill>
                <a:effectLst>
                  <a:innerShdw blurRad="63500" dist="50800" dir="2700000">
                    <a:prstClr val="black">
                      <a:alpha val="50000"/>
                    </a:prstClr>
                  </a:innerShdw>
                </a:effectLst>
              </a:rPr>
              <a:t>of </a:t>
            </a:r>
            <a:r>
              <a:rPr lang="en-US" i="1" dirty="0">
                <a:solidFill>
                  <a:srgbClr val="002060"/>
                </a:solidFill>
                <a:effectLst>
                  <a:innerShdw blurRad="63500" dist="50800" dir="2700000">
                    <a:prstClr val="black">
                      <a:alpha val="50000"/>
                    </a:prstClr>
                  </a:innerShdw>
                </a:effectLst>
              </a:rPr>
              <a:t>Destination </a:t>
            </a:r>
            <a:r>
              <a:rPr lang="en-US" i="1" dirty="0" err="1" smtClean="0">
                <a:solidFill>
                  <a:srgbClr val="002060"/>
                </a:solidFill>
                <a:effectLst>
                  <a:innerShdw blurRad="63500" dist="50800" dir="2700000">
                    <a:prstClr val="black">
                      <a:alpha val="50000"/>
                    </a:prstClr>
                  </a:innerShdw>
                </a:effectLst>
              </a:rPr>
              <a:t>MCO</a:t>
            </a:r>
            <a:r>
              <a:rPr lang="en-US" b="1" dirty="0" smtClean="0">
                <a:solidFill>
                  <a:srgbClr val="002060"/>
                </a:solidFill>
                <a:effectLst>
                  <a:innerShdw blurRad="63500" dist="50800" dir="2700000">
                    <a:prstClr val="black">
                      <a:alpha val="50000"/>
                    </a:prstClr>
                  </a:innerShdw>
                </a:effectLst>
              </a:rPr>
              <a:t/>
            </a:r>
            <a:br>
              <a:rPr lang="en-US" b="1" dirty="0" smtClean="0">
                <a:solidFill>
                  <a:srgbClr val="002060"/>
                </a:solidFill>
                <a:effectLst>
                  <a:innerShdw blurRad="63500" dist="50800" dir="2700000">
                    <a:prstClr val="black">
                      <a:alpha val="50000"/>
                    </a:prstClr>
                  </a:innerShdw>
                </a:effectLst>
              </a:rPr>
            </a:br>
            <a:endParaRPr lang="en-US" b="1" dirty="0">
              <a:solidFill>
                <a:srgbClr val="002060"/>
              </a:solidFill>
              <a:effectLst>
                <a:innerShdw blurRad="63500" dist="50800" dir="2700000">
                  <a:prstClr val="black">
                    <a:alpha val="50000"/>
                  </a:prstClr>
                </a:innerShdw>
              </a:effectLst>
            </a:endParaRPr>
          </a:p>
          <a:p>
            <a:pPr defTabSz="914400"/>
            <a:r>
              <a:rPr lang="en-US" b="1" dirty="0" smtClean="0">
                <a:solidFill>
                  <a:srgbClr val="0070C0"/>
                </a:solidFill>
                <a:effectLst>
                  <a:innerShdw blurRad="114300">
                    <a:prstClr val="black"/>
                  </a:innerShdw>
                </a:effectLst>
              </a:rPr>
              <a:t>Moderator</a:t>
            </a:r>
            <a:endParaRPr lang="en-US" b="1" dirty="0" smtClean="0">
              <a:solidFill>
                <a:srgbClr val="0070C0"/>
              </a:solidFill>
            </a:endParaRPr>
          </a:p>
          <a:p>
            <a:pPr defTabSz="914400"/>
            <a:r>
              <a:rPr lang="en-US" b="1" dirty="0">
                <a:solidFill>
                  <a:srgbClr val="002060"/>
                </a:solidFill>
                <a:effectLst>
                  <a:innerShdw blurRad="63500" dist="50800" dir="2700000">
                    <a:prstClr val="black">
                      <a:alpha val="50000"/>
                    </a:prstClr>
                  </a:innerShdw>
                </a:effectLst>
              </a:rPr>
              <a:t>Kristen </a:t>
            </a:r>
            <a:r>
              <a:rPr lang="en-US" b="1" dirty="0" smtClean="0">
                <a:solidFill>
                  <a:srgbClr val="002060"/>
                </a:solidFill>
                <a:effectLst>
                  <a:innerShdw blurRad="63500" dist="50800" dir="2700000">
                    <a:prstClr val="black">
                      <a:alpha val="50000"/>
                    </a:prstClr>
                  </a:innerShdw>
                </a:effectLst>
              </a:rPr>
              <a:t>Carroll </a:t>
            </a:r>
            <a:r>
              <a:rPr lang="en-US" i="1" dirty="0" smtClean="0">
                <a:solidFill>
                  <a:srgbClr val="002060"/>
                </a:solidFill>
                <a:effectLst>
                  <a:innerShdw blurRad="63500" dist="50800" dir="2700000">
                    <a:prstClr val="black">
                      <a:alpha val="50000"/>
                    </a:prstClr>
                  </a:innerShdw>
                </a:effectLst>
              </a:rPr>
              <a:t>of The </a:t>
            </a:r>
            <a:r>
              <a:rPr lang="en-US" i="1" dirty="0" err="1">
                <a:solidFill>
                  <a:srgbClr val="002060"/>
                </a:solidFill>
                <a:effectLst>
                  <a:innerShdw blurRad="63500" dist="50800" dir="2700000">
                    <a:prstClr val="black">
                      <a:alpha val="50000"/>
                    </a:prstClr>
                  </a:innerShdw>
                </a:effectLst>
              </a:rPr>
              <a:t>LMC</a:t>
            </a:r>
            <a:r>
              <a:rPr lang="en-US" i="1" dirty="0">
                <a:solidFill>
                  <a:srgbClr val="002060"/>
                </a:solidFill>
                <a:effectLst>
                  <a:innerShdw blurRad="63500" dist="50800" dir="2700000">
                    <a:prstClr val="black">
                      <a:alpha val="50000"/>
                    </a:prstClr>
                  </a:innerShdw>
                </a:effectLst>
              </a:rPr>
              <a:t> Group</a:t>
            </a:r>
            <a:endParaRPr lang="en-US" i="1" dirty="0">
              <a:solidFill>
                <a:srgbClr val="002060"/>
              </a:solidFill>
            </a:endParaRPr>
          </a:p>
        </p:txBody>
      </p:sp>
    </p:spTree>
    <p:extLst>
      <p:ext uri="{BB962C8B-B14F-4D97-AF65-F5344CB8AC3E}">
        <p14:creationId xmlns:p14="http://schemas.microsoft.com/office/powerpoint/2010/main" val="669259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xmlns="" id="{8BEAB13B-603D-4322-93D0-BBE939D91289}"/>
              </a:ext>
            </a:extLst>
          </p:cNvPr>
          <p:cNvSpPr txBox="1">
            <a:spLocks/>
          </p:cNvSpPr>
          <p:nvPr/>
        </p:nvSpPr>
        <p:spPr>
          <a:xfrm>
            <a:off x="1670978" y="179832"/>
            <a:ext cx="8825659" cy="1981200"/>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SITUATIONAL LEADERSHIP</a:t>
            </a:r>
            <a:br>
              <a:rPr lang="en-US" dirty="0"/>
            </a:br>
            <a:endParaRPr lang="en-US" dirty="0"/>
          </a:p>
        </p:txBody>
      </p:sp>
      <p:pic>
        <p:nvPicPr>
          <p:cNvPr id="6" name="Picture 5">
            <a:extLst>
              <a:ext uri="{FF2B5EF4-FFF2-40B4-BE49-F238E27FC236}">
                <a16:creationId xmlns:a16="http://schemas.microsoft.com/office/drawing/2014/main" xmlns="" id="{D6F126D7-48BB-4F1F-AB4E-B4BC63105F61}"/>
              </a:ext>
            </a:extLst>
          </p:cNvPr>
          <p:cNvPicPr>
            <a:picLocks noChangeAspect="1"/>
          </p:cNvPicPr>
          <p:nvPr/>
        </p:nvPicPr>
        <p:blipFill>
          <a:blip r:embed="rId3"/>
          <a:stretch>
            <a:fillRect/>
          </a:stretch>
        </p:blipFill>
        <p:spPr>
          <a:xfrm>
            <a:off x="935713" y="1444034"/>
            <a:ext cx="10098047" cy="41886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itle 3">
            <a:extLst>
              <a:ext uri="{FF2B5EF4-FFF2-40B4-BE49-F238E27FC236}">
                <a16:creationId xmlns:a16="http://schemas.microsoft.com/office/drawing/2014/main" xmlns="" id="{003CF394-C392-4CEF-BFBE-5A63EF91A87E}"/>
              </a:ext>
            </a:extLst>
          </p:cNvPr>
          <p:cNvSpPr txBox="1">
            <a:spLocks/>
          </p:cNvSpPr>
          <p:nvPr/>
        </p:nvSpPr>
        <p:spPr>
          <a:xfrm>
            <a:off x="935713" y="5772912"/>
            <a:ext cx="3319295" cy="74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chemeClr val="tx1"/>
                </a:solidFill>
              </a:rPr>
              <a:t>Developed</a:t>
            </a:r>
          </a:p>
        </p:txBody>
      </p:sp>
      <p:sp>
        <p:nvSpPr>
          <p:cNvPr id="9" name="Title 3">
            <a:extLst>
              <a:ext uri="{FF2B5EF4-FFF2-40B4-BE49-F238E27FC236}">
                <a16:creationId xmlns:a16="http://schemas.microsoft.com/office/drawing/2014/main" xmlns="" id="{817135C7-3279-486D-9908-16A1DB6FD885}"/>
              </a:ext>
            </a:extLst>
          </p:cNvPr>
          <p:cNvSpPr txBox="1">
            <a:spLocks/>
          </p:cNvSpPr>
          <p:nvPr/>
        </p:nvSpPr>
        <p:spPr>
          <a:xfrm>
            <a:off x="7513297" y="5782056"/>
            <a:ext cx="3319295" cy="74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chemeClr val="tx1"/>
                </a:solidFill>
              </a:rPr>
              <a:t>Developing</a:t>
            </a:r>
          </a:p>
        </p:txBody>
      </p:sp>
      <p:sp>
        <p:nvSpPr>
          <p:cNvPr id="7" name="Arrow: Left 6">
            <a:extLst>
              <a:ext uri="{FF2B5EF4-FFF2-40B4-BE49-F238E27FC236}">
                <a16:creationId xmlns:a16="http://schemas.microsoft.com/office/drawing/2014/main" xmlns="" id="{AB48F98D-65FE-4D73-BDA4-CED07C03E690}"/>
              </a:ext>
            </a:extLst>
          </p:cNvPr>
          <p:cNvSpPr/>
          <p:nvPr/>
        </p:nvSpPr>
        <p:spPr>
          <a:xfrm>
            <a:off x="4011168" y="5782056"/>
            <a:ext cx="385267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458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17" name="Picture 16">
            <a:extLst>
              <a:ext uri="{FF2B5EF4-FFF2-40B4-BE49-F238E27FC236}">
                <a16:creationId xmlns:a16="http://schemas.microsoft.com/office/drawing/2014/main" xmlns="" id="{AA085689-791F-4B8F-9F30-12415B97D36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9" name="Picture 18">
            <a:extLst>
              <a:ext uri="{FF2B5EF4-FFF2-40B4-BE49-F238E27FC236}">
                <a16:creationId xmlns:a16="http://schemas.microsoft.com/office/drawing/2014/main" xmlns="" id="{AA3FED7F-6821-47C0-A464-E9278B24129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1" name="Oval 20">
            <a:extLst>
              <a:ext uri="{FF2B5EF4-FFF2-40B4-BE49-F238E27FC236}">
                <a16:creationId xmlns:a16="http://schemas.microsoft.com/office/drawing/2014/main" xmlns="" id="{8F54B2FB-3F54-4350-8D1B-F86D677CA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xmlns="" id="{561B34F5-88E5-4711-BC16-3005C29AD7C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5" name="Picture 24">
            <a:extLst>
              <a:ext uri="{FF2B5EF4-FFF2-40B4-BE49-F238E27FC236}">
                <a16:creationId xmlns:a16="http://schemas.microsoft.com/office/drawing/2014/main" xmlns="" id="{4F3661D0-2268-4D3E-88BA-0647BCBE3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7" name="Rectangle 26">
            <a:extLst>
              <a:ext uri="{FF2B5EF4-FFF2-40B4-BE49-F238E27FC236}">
                <a16:creationId xmlns:a16="http://schemas.microsoft.com/office/drawing/2014/main" xmlns="" id="{DDB56DB5-0324-4F79-9AB8-CB18C1DC87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5345214A-A19D-4E8D-ACD0-78876B4D8174}"/>
              </a:ext>
            </a:extLst>
          </p:cNvPr>
          <p:cNvPicPr>
            <a:picLocks noChangeAspect="1"/>
          </p:cNvPicPr>
          <p:nvPr/>
        </p:nvPicPr>
        <p:blipFill rotWithShape="1">
          <a:blip r:embed="rId8"/>
          <a:srcRect l="1140"/>
          <a:stretch/>
        </p:blipFill>
        <p:spPr>
          <a:xfrm>
            <a:off x="-1" y="10"/>
            <a:ext cx="7554140" cy="6857990"/>
          </a:xfrm>
          <a:prstGeom prst="rect">
            <a:avLst/>
          </a:prstGeom>
        </p:spPr>
      </p:pic>
      <p:sp>
        <p:nvSpPr>
          <p:cNvPr id="10" name="Title 3">
            <a:extLst>
              <a:ext uri="{FF2B5EF4-FFF2-40B4-BE49-F238E27FC236}">
                <a16:creationId xmlns:a16="http://schemas.microsoft.com/office/drawing/2014/main" xmlns="" id="{8BEAB13B-603D-4322-93D0-BBE939D91289}"/>
              </a:ext>
            </a:extLst>
          </p:cNvPr>
          <p:cNvSpPr txBox="1">
            <a:spLocks/>
          </p:cNvSpPr>
          <p:nvPr/>
        </p:nvSpPr>
        <p:spPr>
          <a:xfrm>
            <a:off x="7846828" y="1454964"/>
            <a:ext cx="3697471" cy="33088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200" dirty="0"/>
              <a:t>SITUATIONAL LEADERSHIP</a:t>
            </a:r>
            <a:br>
              <a:rPr lang="en-US" sz="4200" dirty="0"/>
            </a:br>
            <a:endParaRPr lang="en-US" sz="4200" dirty="0"/>
          </a:p>
        </p:txBody>
      </p:sp>
    </p:spTree>
    <p:extLst>
      <p:ext uri="{BB962C8B-B14F-4D97-AF65-F5344CB8AC3E}">
        <p14:creationId xmlns:p14="http://schemas.microsoft.com/office/powerpoint/2010/main" val="158950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xmlns="" id="{8BEAB13B-603D-4322-93D0-BBE939D91289}"/>
              </a:ext>
            </a:extLst>
          </p:cNvPr>
          <p:cNvSpPr txBox="1">
            <a:spLocks/>
          </p:cNvSpPr>
          <p:nvPr/>
        </p:nvSpPr>
        <p:spPr>
          <a:xfrm>
            <a:off x="1670978" y="131064"/>
            <a:ext cx="8825659" cy="1981200"/>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SITUATIONAL LEADERSHIP</a:t>
            </a:r>
            <a:br>
              <a:rPr lang="en-US" dirty="0"/>
            </a:br>
            <a:endParaRPr lang="en-US" dirty="0"/>
          </a:p>
        </p:txBody>
      </p:sp>
      <p:sp>
        <p:nvSpPr>
          <p:cNvPr id="6" name="Title 3">
            <a:extLst>
              <a:ext uri="{FF2B5EF4-FFF2-40B4-BE49-F238E27FC236}">
                <a16:creationId xmlns:a16="http://schemas.microsoft.com/office/drawing/2014/main" xmlns="" id="{27FEA7AD-B325-4D22-8F30-CCF40286F5FE}"/>
              </a:ext>
            </a:extLst>
          </p:cNvPr>
          <p:cNvSpPr txBox="1">
            <a:spLocks/>
          </p:cNvSpPr>
          <p:nvPr/>
        </p:nvSpPr>
        <p:spPr>
          <a:xfrm>
            <a:off x="8617838" y="3707892"/>
            <a:ext cx="2630563" cy="74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FF0505"/>
                </a:solidFill>
              </a:rPr>
              <a:t>Telling</a:t>
            </a:r>
          </a:p>
        </p:txBody>
      </p:sp>
      <p:sp>
        <p:nvSpPr>
          <p:cNvPr id="7" name="Title 3">
            <a:extLst>
              <a:ext uri="{FF2B5EF4-FFF2-40B4-BE49-F238E27FC236}">
                <a16:creationId xmlns:a16="http://schemas.microsoft.com/office/drawing/2014/main" xmlns="" id="{189EDDFD-62CD-438B-903C-352F78479E50}"/>
              </a:ext>
            </a:extLst>
          </p:cNvPr>
          <p:cNvSpPr txBox="1">
            <a:spLocks/>
          </p:cNvSpPr>
          <p:nvPr/>
        </p:nvSpPr>
        <p:spPr>
          <a:xfrm>
            <a:off x="8565997" y="2234609"/>
            <a:ext cx="2630563" cy="74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chemeClr val="accent3">
                    <a:lumMod val="75000"/>
                  </a:schemeClr>
                </a:solidFill>
              </a:rPr>
              <a:t>Selling</a:t>
            </a:r>
          </a:p>
        </p:txBody>
      </p:sp>
      <p:sp>
        <p:nvSpPr>
          <p:cNvPr id="8" name="Title 3">
            <a:extLst>
              <a:ext uri="{FF2B5EF4-FFF2-40B4-BE49-F238E27FC236}">
                <a16:creationId xmlns:a16="http://schemas.microsoft.com/office/drawing/2014/main" xmlns="" id="{1DA5C417-9A33-4C89-8A8A-5476F3856F91}"/>
              </a:ext>
            </a:extLst>
          </p:cNvPr>
          <p:cNvSpPr txBox="1">
            <a:spLocks/>
          </p:cNvSpPr>
          <p:nvPr/>
        </p:nvSpPr>
        <p:spPr>
          <a:xfrm>
            <a:off x="567138" y="2234609"/>
            <a:ext cx="2445868" cy="74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FFFF00"/>
                </a:solidFill>
              </a:rPr>
              <a:t>Participating</a:t>
            </a:r>
          </a:p>
        </p:txBody>
      </p:sp>
      <p:sp>
        <p:nvSpPr>
          <p:cNvPr id="9" name="Title 3">
            <a:extLst>
              <a:ext uri="{FF2B5EF4-FFF2-40B4-BE49-F238E27FC236}">
                <a16:creationId xmlns:a16="http://schemas.microsoft.com/office/drawing/2014/main" xmlns="" id="{94709588-0AB8-49AE-AFB5-54308A0BD0D5}"/>
              </a:ext>
            </a:extLst>
          </p:cNvPr>
          <p:cNvSpPr txBox="1">
            <a:spLocks/>
          </p:cNvSpPr>
          <p:nvPr/>
        </p:nvSpPr>
        <p:spPr>
          <a:xfrm>
            <a:off x="532144" y="3707892"/>
            <a:ext cx="2630563" cy="74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00B050"/>
                </a:solidFill>
              </a:rPr>
              <a:t>Delegating</a:t>
            </a:r>
          </a:p>
        </p:txBody>
      </p:sp>
      <p:pic>
        <p:nvPicPr>
          <p:cNvPr id="13" name="Picture 12">
            <a:extLst>
              <a:ext uri="{FF2B5EF4-FFF2-40B4-BE49-F238E27FC236}">
                <a16:creationId xmlns:a16="http://schemas.microsoft.com/office/drawing/2014/main" xmlns="" id="{87CAF09C-A009-4167-B964-A0A527FD780C}"/>
              </a:ext>
            </a:extLst>
          </p:cNvPr>
          <p:cNvPicPr>
            <a:picLocks noChangeAspect="1"/>
          </p:cNvPicPr>
          <p:nvPr/>
        </p:nvPicPr>
        <p:blipFill>
          <a:blip r:embed="rId3"/>
          <a:stretch>
            <a:fillRect/>
          </a:stretch>
        </p:blipFill>
        <p:spPr>
          <a:xfrm>
            <a:off x="3048000" y="1121664"/>
            <a:ext cx="5937504" cy="5352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8628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Situational Leadership Shortcuts</a:t>
            </a:r>
          </a:p>
        </p:txBody>
      </p:sp>
      <p:sp>
        <p:nvSpPr>
          <p:cNvPr id="5" name="Content Placeholder 4"/>
          <p:cNvSpPr>
            <a:spLocks noGrp="1"/>
          </p:cNvSpPr>
          <p:nvPr>
            <p:ph sz="half" idx="1"/>
          </p:nvPr>
        </p:nvSpPr>
        <p:spPr>
          <a:xfrm>
            <a:off x="1089664" y="2056092"/>
            <a:ext cx="4396339" cy="4195763"/>
          </a:xfrm>
        </p:spPr>
        <p:txBody>
          <a:bodyPr>
            <a:normAutofit/>
          </a:bodyPr>
          <a:lstStyle/>
          <a:p>
            <a:pPr marL="0" indent="0">
              <a:buNone/>
            </a:pPr>
            <a:r>
              <a:rPr lang="en-US" sz="2600" dirty="0">
                <a:solidFill>
                  <a:srgbClr val="AFD121"/>
                </a:solidFill>
              </a:rPr>
              <a:t>Development Levels</a:t>
            </a:r>
          </a:p>
          <a:p>
            <a:pPr lvl="1"/>
            <a:r>
              <a:rPr lang="en-US" sz="2600" dirty="0"/>
              <a:t>Variable	</a:t>
            </a:r>
          </a:p>
        </p:txBody>
      </p:sp>
      <p:sp>
        <p:nvSpPr>
          <p:cNvPr id="6" name="Content Placeholder 5"/>
          <p:cNvSpPr>
            <a:spLocks noGrp="1"/>
          </p:cNvSpPr>
          <p:nvPr>
            <p:ph sz="half" idx="2"/>
          </p:nvPr>
        </p:nvSpPr>
        <p:spPr/>
        <p:txBody>
          <a:bodyPr>
            <a:normAutofit/>
          </a:bodyPr>
          <a:lstStyle/>
          <a:p>
            <a:pPr marL="0" indent="0">
              <a:buNone/>
            </a:pPr>
            <a:r>
              <a:rPr lang="en-US" sz="2600" dirty="0">
                <a:solidFill>
                  <a:srgbClr val="AFD121"/>
                </a:solidFill>
              </a:rPr>
              <a:t>MBTI Personality Types</a:t>
            </a:r>
          </a:p>
          <a:p>
            <a:pPr lvl="1"/>
            <a:r>
              <a:rPr lang="en-US" sz="2600" dirty="0"/>
              <a:t>Fixed</a:t>
            </a:r>
          </a:p>
          <a:p>
            <a:pPr lvl="1"/>
            <a:r>
              <a:rPr lang="en-US" sz="2600" dirty="0"/>
              <a:t>Motivation</a:t>
            </a:r>
          </a:p>
          <a:p>
            <a:pPr lvl="1"/>
            <a:r>
              <a:rPr lang="en-US" sz="2600" dirty="0"/>
              <a:t>Compensation</a:t>
            </a:r>
          </a:p>
          <a:p>
            <a:pPr lvl="1"/>
            <a:r>
              <a:rPr lang="en-US" sz="2600" dirty="0"/>
              <a:t>Career Path</a:t>
            </a:r>
          </a:p>
          <a:p>
            <a:pPr lvl="1"/>
            <a:r>
              <a:rPr lang="en-US" sz="2600" dirty="0"/>
              <a:t>Conflict Resolution</a:t>
            </a:r>
          </a:p>
          <a:p>
            <a:pPr lvl="1"/>
            <a:r>
              <a:rPr lang="en-US" sz="2600" dirty="0"/>
              <a:t>Communication</a:t>
            </a:r>
          </a:p>
          <a:p>
            <a:pPr marL="457200" lvl="1" indent="0">
              <a:buNone/>
            </a:pPr>
            <a:endParaRPr lang="en-US" sz="2600" dirty="0"/>
          </a:p>
          <a:p>
            <a:pPr lvl="1"/>
            <a:endParaRPr lang="en-US" sz="2600" dirty="0"/>
          </a:p>
        </p:txBody>
      </p:sp>
      <p:pic>
        <p:nvPicPr>
          <p:cNvPr id="15" name="Picture 14">
            <a:extLst>
              <a:ext uri="{FF2B5EF4-FFF2-40B4-BE49-F238E27FC236}">
                <a16:creationId xmlns:a16="http://schemas.microsoft.com/office/drawing/2014/main" xmlns="" id="{1E5EF698-2BC4-43A7-9C6D-32C6292D33A6}"/>
              </a:ext>
            </a:extLst>
          </p:cNvPr>
          <p:cNvPicPr>
            <a:picLocks noChangeAspect="1"/>
          </p:cNvPicPr>
          <p:nvPr/>
        </p:nvPicPr>
        <p:blipFill>
          <a:blip r:embed="rId2"/>
          <a:stretch>
            <a:fillRect/>
          </a:stretch>
        </p:blipFill>
        <p:spPr>
          <a:xfrm>
            <a:off x="1259784" y="3396955"/>
            <a:ext cx="3149969" cy="2153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0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29" name="Picture 11">
            <a:extLst>
              <a:ext uri="{FF2B5EF4-FFF2-40B4-BE49-F238E27FC236}">
                <a16:creationId xmlns:a16="http://schemas.microsoft.com/office/drawing/2014/main" xmlns="" id="{7594FC8B-8CD2-407F-94F1-9C71F5AEC2B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13">
            <a:extLst>
              <a:ext uri="{FF2B5EF4-FFF2-40B4-BE49-F238E27FC236}">
                <a16:creationId xmlns:a16="http://schemas.microsoft.com/office/drawing/2014/main" xmlns="" id="{DBABC971-8D40-4A4F-AC60-28B9172789B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15">
            <a:extLst>
              <a:ext uri="{FF2B5EF4-FFF2-40B4-BE49-F238E27FC236}">
                <a16:creationId xmlns:a16="http://schemas.microsoft.com/office/drawing/2014/main" xmlns="" id="{B9C04DC5-313B-4FE4-B868-5672A37641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2" name="Picture 17">
            <a:extLst>
              <a:ext uri="{FF2B5EF4-FFF2-40B4-BE49-F238E27FC236}">
                <a16:creationId xmlns:a16="http://schemas.microsoft.com/office/drawing/2014/main" xmlns="" id="{791AE23E-90C9-4963-96E2-8DADBFC3BC0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19">
            <a:extLst>
              <a:ext uri="{FF2B5EF4-FFF2-40B4-BE49-F238E27FC236}">
                <a16:creationId xmlns:a16="http://schemas.microsoft.com/office/drawing/2014/main" xmlns="" id="{C5F93E90-4379-4AAC-B021-E5FA6D974AED}"/>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4" name="Rectangle 21">
            <a:extLst>
              <a:ext uri="{FF2B5EF4-FFF2-40B4-BE49-F238E27FC236}">
                <a16:creationId xmlns:a16="http://schemas.microsoft.com/office/drawing/2014/main" xmlns="" id="{329FDD08-42D8-4AFF-90E5-5DAA5BC4CB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5" name="Rectangle 23">
            <a:extLst>
              <a:ext uri="{FF2B5EF4-FFF2-40B4-BE49-F238E27FC236}">
                <a16:creationId xmlns:a16="http://schemas.microsoft.com/office/drawing/2014/main" xmlns="" id="{4C1E981B-F06E-48B4-9275-F4B261AFCA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36">
            <a:extLst>
              <a:ext uri="{FF2B5EF4-FFF2-40B4-BE49-F238E27FC236}">
                <a16:creationId xmlns:a16="http://schemas.microsoft.com/office/drawing/2014/main" xmlns="" id="{312E2C24-0CD2-4071-8CE2-B059993A99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8" name="Freeform 5">
            <a:extLst>
              <a:ext uri="{FF2B5EF4-FFF2-40B4-BE49-F238E27FC236}">
                <a16:creationId xmlns:a16="http://schemas.microsoft.com/office/drawing/2014/main" xmlns="" id="{24F1DC13-C830-4B86-A9C6-927F5C55DB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Content Placeholder 1">
            <a:extLst>
              <a:ext uri="{FF2B5EF4-FFF2-40B4-BE49-F238E27FC236}">
                <a16:creationId xmlns:a16="http://schemas.microsoft.com/office/drawing/2014/main" xmlns="" id="{6738D86A-F139-4D39-862D-D2B005642B74}"/>
              </a:ext>
            </a:extLst>
          </p:cNvPr>
          <p:cNvPicPr>
            <a:picLocks noChangeAspect="1"/>
          </p:cNvPicPr>
          <p:nvPr/>
        </p:nvPicPr>
        <p:blipFill>
          <a:blip r:embed="rId8"/>
          <a:srcRect l="6301" r="6301"/>
          <a:stretch>
            <a:fillRect/>
          </a:stretch>
        </p:blipFill>
        <p:spPr>
          <a:xfrm>
            <a:off x="154114" y="2006769"/>
            <a:ext cx="7274223" cy="2996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3"/>
          <p:cNvSpPr>
            <a:spLocks noGrp="1"/>
          </p:cNvSpPr>
          <p:nvPr>
            <p:ph type="title"/>
          </p:nvPr>
        </p:nvSpPr>
        <p:spPr>
          <a:xfrm>
            <a:off x="8191925" y="1325880"/>
            <a:ext cx="3352375" cy="3066507"/>
          </a:xfrm>
        </p:spPr>
        <p:txBody>
          <a:bodyPr vert="horz" lIns="91440" tIns="45720" rIns="91440" bIns="45720" rtlCol="0" anchor="b">
            <a:normAutofit/>
          </a:bodyPr>
          <a:lstStyle/>
          <a:p>
            <a:r>
              <a:rPr lang="en-US" sz="5400"/>
              <a:t>Why MBTI?</a:t>
            </a:r>
          </a:p>
        </p:txBody>
      </p:sp>
    </p:spTree>
    <p:extLst>
      <p:ext uri="{BB962C8B-B14F-4D97-AF65-F5344CB8AC3E}">
        <p14:creationId xmlns:p14="http://schemas.microsoft.com/office/powerpoint/2010/main" val="1031718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109C3C2-C0A8-4559-8462-8007573DF4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31">
            <a:extLst>
              <a:ext uri="{FF2B5EF4-FFF2-40B4-BE49-F238E27FC236}">
                <a16:creationId xmlns:a16="http://schemas.microsoft.com/office/drawing/2014/main" xmlns="" id="{D6CEF2A9-EF08-4FB3-AFFB-C5F77AB6E02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9" name="Freeform 5">
            <a:extLst>
              <a:ext uri="{FF2B5EF4-FFF2-40B4-BE49-F238E27FC236}">
                <a16:creationId xmlns:a16="http://schemas.microsoft.com/office/drawing/2014/main" xmlns="" id="{4C535542-B72A-4DE0-BE5A-5EA00508C7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0" name="Content Placeholder 6">
            <a:extLst>
              <a:ext uri="{FF2B5EF4-FFF2-40B4-BE49-F238E27FC236}">
                <a16:creationId xmlns:a16="http://schemas.microsoft.com/office/drawing/2014/main" xmlns="" id="{C6A2D91F-4164-4D21-98D1-16AFAFF248B5}"/>
              </a:ext>
            </a:extLst>
          </p:cNvPr>
          <p:cNvPicPr>
            <a:picLocks noChangeAspect="1"/>
          </p:cNvPicPr>
          <p:nvPr/>
        </p:nvPicPr>
        <p:blipFill>
          <a:blip r:embed="rId2"/>
          <a:stretch>
            <a:fillRect/>
          </a:stretch>
        </p:blipFill>
        <p:spPr>
          <a:xfrm>
            <a:off x="6093992" y="937143"/>
            <a:ext cx="5449889" cy="5409014"/>
          </a:xfrm>
          <a:prstGeom prst="rect">
            <a:avLst/>
          </a:prstGeom>
          <a:effectLst/>
        </p:spPr>
      </p:pic>
      <p:sp>
        <p:nvSpPr>
          <p:cNvPr id="21" name="Rectangle 20">
            <a:extLst>
              <a:ext uri="{FF2B5EF4-FFF2-40B4-BE49-F238E27FC236}">
                <a16:creationId xmlns:a16="http://schemas.microsoft.com/office/drawing/2014/main" xmlns="" id="{11DF0705-615B-4CF3-A16F-8C14680D8B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title"/>
          </p:nvPr>
        </p:nvSpPr>
        <p:spPr>
          <a:xfrm>
            <a:off x="626439" y="2167443"/>
            <a:ext cx="4166510" cy="1622321"/>
          </a:xfrm>
        </p:spPr>
        <p:txBody>
          <a:bodyPr>
            <a:normAutofit/>
          </a:bodyPr>
          <a:lstStyle/>
          <a:p>
            <a:r>
              <a:rPr lang="en-US" dirty="0"/>
              <a:t>MBTI </a:t>
            </a:r>
            <a:r>
              <a:rPr lang="en-US" dirty="0">
                <a:solidFill>
                  <a:srgbClr val="AFD121"/>
                </a:solidFill>
              </a:rPr>
              <a:t>Types</a:t>
            </a:r>
          </a:p>
        </p:txBody>
      </p:sp>
    </p:spTree>
    <p:extLst>
      <p:ext uri="{BB962C8B-B14F-4D97-AF65-F5344CB8AC3E}">
        <p14:creationId xmlns:p14="http://schemas.microsoft.com/office/powerpoint/2010/main" val="3277597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12" name="Picture 11">
            <a:extLst>
              <a:ext uri="{FF2B5EF4-FFF2-40B4-BE49-F238E27FC236}">
                <a16:creationId xmlns:a16="http://schemas.microsoft.com/office/drawing/2014/main" xmlns="" id="{87B6323F-75FD-4FFA-950D-6D013A6DC1C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xmlns="" id="{DA2C34EF-101A-44FE-8A31-E0A7F4776AA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xmlns="" id="{5C86EC89-02DB-4384-8A63-0EFFEFD1BB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xmlns="" id="{54BB1565-EB36-4D75-8888-72796286DC1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xmlns="" id="{871DF8C3-722E-49D1-87D5-E0FB1D64093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xmlns="" id="{93E59372-1F66-480B-ADD0-8000A054736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xmlns="" id="{3C2168E1-C2BD-4E6B-AA64-A020775AE7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1284E63B-655D-4786-BE63-6BFFF5106E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Freeform 15">
            <a:extLst>
              <a:ext uri="{FF2B5EF4-FFF2-40B4-BE49-F238E27FC236}">
                <a16:creationId xmlns:a16="http://schemas.microsoft.com/office/drawing/2014/main" xmlns="" id="{5CC17AAC-BEDA-43F6-96F9-6D5C1DCC37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sp useBgFill="1">
        <p:nvSpPr>
          <p:cNvPr id="30" name="Freeform 5">
            <a:extLst>
              <a:ext uri="{FF2B5EF4-FFF2-40B4-BE49-F238E27FC236}">
                <a16:creationId xmlns:a16="http://schemas.microsoft.com/office/drawing/2014/main" xmlns="" id="{27C31358-DB76-4D08-880F-623FB148507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pic>
        <p:nvPicPr>
          <p:cNvPr id="5" name="Picture 4">
            <a:extLst>
              <a:ext uri="{FF2B5EF4-FFF2-40B4-BE49-F238E27FC236}">
                <a16:creationId xmlns:a16="http://schemas.microsoft.com/office/drawing/2014/main" xmlns="" id="{C8481F3A-CBD0-42A6-B9C1-3F0E6A159015}"/>
              </a:ext>
            </a:extLst>
          </p:cNvPr>
          <p:cNvPicPr>
            <a:picLocks noChangeAspect="1"/>
          </p:cNvPicPr>
          <p:nvPr/>
        </p:nvPicPr>
        <p:blipFill>
          <a:blip r:embed="rId7"/>
          <a:stretch>
            <a:fillRect/>
          </a:stretch>
        </p:blipFill>
        <p:spPr>
          <a:xfrm>
            <a:off x="9105879" y="4623406"/>
            <a:ext cx="2470993" cy="1853244"/>
          </a:xfrm>
          <a:prstGeom prst="rect">
            <a:avLst/>
          </a:prstGeom>
          <a:effectLst/>
        </p:spPr>
      </p:pic>
      <p:pic>
        <p:nvPicPr>
          <p:cNvPr id="4" name="Content Placeholder 3"/>
          <p:cNvPicPr>
            <a:picLocks noGrp="1" noChangeAspect="1"/>
          </p:cNvPicPr>
          <p:nvPr>
            <p:ph idx="1"/>
          </p:nvPr>
        </p:nvPicPr>
        <p:blipFill>
          <a:blip r:embed="rId8"/>
          <a:stretch>
            <a:fillRect/>
          </a:stretch>
        </p:blipFill>
        <p:spPr>
          <a:xfrm>
            <a:off x="2007125" y="26655"/>
            <a:ext cx="8124299" cy="4305878"/>
          </a:xfrm>
          <a:prstGeom prst="rect">
            <a:avLst/>
          </a:prstGeom>
          <a:effectLst/>
        </p:spPr>
      </p:pic>
      <p:sp>
        <p:nvSpPr>
          <p:cNvPr id="2" name="Title 1"/>
          <p:cNvSpPr>
            <a:spLocks noGrp="1"/>
          </p:cNvSpPr>
          <p:nvPr>
            <p:ph type="title"/>
          </p:nvPr>
        </p:nvSpPr>
        <p:spPr>
          <a:xfrm>
            <a:off x="635458" y="4854344"/>
            <a:ext cx="9345155" cy="861802"/>
          </a:xfrm>
        </p:spPr>
        <p:txBody>
          <a:bodyPr vert="horz" lIns="91440" tIns="45720" rIns="91440" bIns="45720" rtlCol="0" anchor="b">
            <a:normAutofit/>
          </a:bodyPr>
          <a:lstStyle/>
          <a:p>
            <a:r>
              <a:rPr lang="en-US" sz="4800"/>
              <a:t>MBTI Prayers</a:t>
            </a:r>
          </a:p>
        </p:txBody>
      </p:sp>
    </p:spTree>
    <p:extLst>
      <p:ext uri="{BB962C8B-B14F-4D97-AF65-F5344CB8AC3E}">
        <p14:creationId xmlns:p14="http://schemas.microsoft.com/office/powerpoint/2010/main" val="804655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VERBAL TYPING</a:t>
            </a:r>
          </a:p>
        </p:txBody>
      </p:sp>
      <p:pic>
        <p:nvPicPr>
          <p:cNvPr id="7" name="Content Placeholder 6"/>
          <p:cNvPicPr>
            <a:picLocks noGrp="1" noChangeAspect="1"/>
          </p:cNvPicPr>
          <p:nvPr>
            <p:ph idx="1"/>
          </p:nvPr>
        </p:nvPicPr>
        <p:blipFill>
          <a:blip r:embed="rId2"/>
          <a:stretch>
            <a:fillRect/>
          </a:stretch>
        </p:blipFill>
        <p:spPr>
          <a:xfrm>
            <a:off x="1690255" y="1655039"/>
            <a:ext cx="9070109" cy="4729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03460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C0CBD17-A0AD-49AB-80E0-D8C03482CCEB}"/>
              </a:ext>
            </a:extLst>
          </p:cNvPr>
          <p:cNvPicPr>
            <a:picLocks noChangeAspect="1"/>
          </p:cNvPicPr>
          <p:nvPr/>
        </p:nvPicPr>
        <p:blipFill rotWithShape="1">
          <a:blip r:embed="rId3">
            <a:duotone>
              <a:prstClr val="black"/>
              <a:schemeClr val="accent5">
                <a:tint val="45000"/>
                <a:satMod val="400000"/>
              </a:schemeClr>
            </a:duotone>
            <a:alphaModFix amt="25000"/>
            <a:extLst/>
          </a:blip>
          <a:srcRect t="9091" r="9091"/>
          <a:stretch/>
        </p:blipFill>
        <p:spPr>
          <a:xfrm>
            <a:off x="20" y="28181"/>
            <a:ext cx="12191980" cy="6857990"/>
          </a:xfrm>
          <a:prstGeom prst="rect">
            <a:avLst/>
          </a:prstGeom>
        </p:spPr>
      </p:pic>
      <p:sp>
        <p:nvSpPr>
          <p:cNvPr id="16" name="Rectangle 11">
            <a:extLst>
              <a:ext uri="{FF2B5EF4-FFF2-40B4-BE49-F238E27FC236}">
                <a16:creationId xmlns:a16="http://schemas.microsoft.com/office/drawing/2014/main" xmlns="" id="{318E9D62-7BA3-4D5E-8915-0D0E8661E3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ctrTitle"/>
          </p:nvPr>
        </p:nvSpPr>
        <p:spPr>
          <a:xfrm>
            <a:off x="1154955" y="1447800"/>
            <a:ext cx="8825658" cy="3329581"/>
          </a:xfrm>
        </p:spPr>
        <p:txBody>
          <a:bodyPr>
            <a:normAutofit/>
          </a:bodyPr>
          <a:lstStyle/>
          <a:p>
            <a:r>
              <a:rPr lang="en-US"/>
              <a:t>EXTRAVERSION VS. INTROVERSION</a:t>
            </a:r>
          </a:p>
        </p:txBody>
      </p:sp>
      <p:sp>
        <p:nvSpPr>
          <p:cNvPr id="5" name="Subtitle 4"/>
          <p:cNvSpPr>
            <a:spLocks noGrp="1"/>
          </p:cNvSpPr>
          <p:nvPr>
            <p:ph type="subTitle" idx="1"/>
          </p:nvPr>
        </p:nvSpPr>
        <p:spPr>
          <a:xfrm>
            <a:off x="1154955" y="4777380"/>
            <a:ext cx="8825658" cy="861420"/>
          </a:xfrm>
        </p:spPr>
        <p:txBody>
          <a:bodyPr>
            <a:normAutofit/>
          </a:bodyPr>
          <a:lstStyle/>
          <a:p>
            <a:r>
              <a:rPr lang="en-US" sz="3600" b="1" dirty="0"/>
              <a:t>HOW WE DIRECT AND RECEIVE ENERGY</a:t>
            </a:r>
          </a:p>
        </p:txBody>
      </p:sp>
    </p:spTree>
    <p:extLst>
      <p:ext uri="{BB962C8B-B14F-4D97-AF65-F5344CB8AC3E}">
        <p14:creationId xmlns:p14="http://schemas.microsoft.com/office/powerpoint/2010/main" val="1930119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3526C66-0690-446F-9587-E245693528E4}"/>
              </a:ext>
            </a:extLst>
          </p:cNvPr>
          <p:cNvPicPr>
            <a:picLocks noChangeAspect="1"/>
          </p:cNvPicPr>
          <p:nvPr/>
        </p:nvPicPr>
        <p:blipFill rotWithShape="1">
          <a:blip r:embed="rId3"/>
          <a:srcRect l="8877" r="17323" b="2"/>
          <a:stretch/>
        </p:blipFill>
        <p:spPr>
          <a:xfrm>
            <a:off x="-2" y="10"/>
            <a:ext cx="7554140" cy="6857990"/>
          </a:xfrm>
          <a:prstGeom prst="rect">
            <a:avLst/>
          </a:prstGeom>
        </p:spPr>
      </p:pic>
      <p:sp>
        <p:nvSpPr>
          <p:cNvPr id="5" name="Subtitle 4"/>
          <p:cNvSpPr>
            <a:spLocks noGrp="1"/>
          </p:cNvSpPr>
          <p:nvPr>
            <p:ph type="subTitle" idx="1"/>
          </p:nvPr>
        </p:nvSpPr>
        <p:spPr>
          <a:xfrm>
            <a:off x="7554138" y="3487479"/>
            <a:ext cx="4637861" cy="3211033"/>
          </a:xfrm>
        </p:spPr>
        <p:txBody>
          <a:bodyPr vert="horz" lIns="91440" tIns="45720" rIns="91440" bIns="45720" rtlCol="0" anchor="t">
            <a:normAutofit/>
          </a:bodyPr>
          <a:lstStyle/>
          <a:p>
            <a:pPr>
              <a:lnSpc>
                <a:spcPct val="90000"/>
              </a:lnSpc>
            </a:pPr>
            <a:r>
              <a:rPr lang="en-US" sz="2400" dirty="0"/>
              <a:t>Extroverts TEND TO SPEAK IN ORDER TO THINK</a:t>
            </a:r>
          </a:p>
          <a:p>
            <a:pPr>
              <a:lnSpc>
                <a:spcPct val="90000"/>
              </a:lnSpc>
            </a:pPr>
            <a:endParaRPr lang="en-US" sz="2400" dirty="0"/>
          </a:p>
          <a:p>
            <a:pPr algn="ctr">
              <a:lnSpc>
                <a:spcPct val="90000"/>
              </a:lnSpc>
            </a:pPr>
            <a:r>
              <a:rPr lang="en-US" sz="2400" dirty="0"/>
              <a:t>Vs.</a:t>
            </a:r>
          </a:p>
          <a:p>
            <a:pPr>
              <a:lnSpc>
                <a:spcPct val="90000"/>
              </a:lnSpc>
            </a:pPr>
            <a:endParaRPr lang="en-US" sz="2400" dirty="0"/>
          </a:p>
          <a:p>
            <a:pPr>
              <a:lnSpc>
                <a:spcPct val="90000"/>
              </a:lnSpc>
            </a:pPr>
            <a:r>
              <a:rPr lang="en-US" sz="2400" dirty="0"/>
              <a:t>INTROVERTS TEND TO THINK IN ORDER TO SPEAK</a:t>
            </a:r>
          </a:p>
        </p:txBody>
      </p:sp>
      <p:sp>
        <p:nvSpPr>
          <p:cNvPr id="6" name="Title 3">
            <a:extLst>
              <a:ext uri="{FF2B5EF4-FFF2-40B4-BE49-F238E27FC236}">
                <a16:creationId xmlns:a16="http://schemas.microsoft.com/office/drawing/2014/main" xmlns="" id="{0A124D5C-DF42-4DFE-A48C-6DF59750DAD2}"/>
              </a:ext>
            </a:extLst>
          </p:cNvPr>
          <p:cNvSpPr txBox="1">
            <a:spLocks/>
          </p:cNvSpPr>
          <p:nvPr/>
        </p:nvSpPr>
        <p:spPr>
          <a:xfrm>
            <a:off x="7627088" y="1454964"/>
            <a:ext cx="4678326" cy="2408199"/>
          </a:xfrm>
          <a:prstGeom prst="rect">
            <a:avLst/>
          </a:prstGeom>
        </p:spPr>
        <p:txBody>
          <a:bodyPr vert="horz" lIns="91440" tIns="45720" rIns="91440" bIns="45720" rtlCol="0" anchor="b">
            <a:norm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200" dirty="0"/>
              <a:t>EXTRAVERSION vs. INTROVERSION</a:t>
            </a:r>
            <a:br>
              <a:rPr lang="en-US" sz="4200" dirty="0"/>
            </a:br>
            <a:endParaRPr lang="en-US" sz="4200" dirty="0"/>
          </a:p>
        </p:txBody>
      </p:sp>
      <p:sp>
        <p:nvSpPr>
          <p:cNvPr id="4" name="Rectangle 3">
            <a:extLst>
              <a:ext uri="{FF2B5EF4-FFF2-40B4-BE49-F238E27FC236}">
                <a16:creationId xmlns:a16="http://schemas.microsoft.com/office/drawing/2014/main" xmlns="" id="{E97CCF3F-0773-4693-8FC3-B33CE19478B5}"/>
              </a:ext>
            </a:extLst>
          </p:cNvPr>
          <p:cNvSpPr/>
          <p:nvPr/>
        </p:nvSpPr>
        <p:spPr>
          <a:xfrm>
            <a:off x="0" y="-49619"/>
            <a:ext cx="7554138" cy="6907619"/>
          </a:xfrm>
          <a:prstGeom prst="rect">
            <a:avLst/>
          </a:prstGeom>
          <a:solidFill>
            <a:schemeClr val="tx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922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857" y="1527260"/>
            <a:ext cx="6440920" cy="3477768"/>
          </a:xfrm>
        </p:spPr>
        <p:txBody>
          <a:bodyPr/>
          <a:lstStyle/>
          <a:p>
            <a:pPr algn="ctr"/>
            <a:r>
              <a:rPr lang="en-US" sz="3400" dirty="0">
                <a:hlinkClick r:id="rId3"/>
              </a:rPr>
              <a:t/>
            </a:r>
            <a:br>
              <a:rPr lang="en-US" sz="3400" dirty="0">
                <a:hlinkClick r:id="rId3"/>
              </a:rPr>
            </a:br>
            <a:r>
              <a:rPr lang="en-US" sz="3400" dirty="0">
                <a:hlinkClick r:id="rId3"/>
              </a:rPr>
              <a:t>www.16personalities.com</a:t>
            </a:r>
            <a:r>
              <a:rPr lang="en-US" sz="3400" dirty="0"/>
              <a:t> </a:t>
            </a:r>
            <a:br>
              <a:rPr lang="en-US" sz="3400" dirty="0"/>
            </a:br>
            <a:r>
              <a:rPr lang="en-US" sz="3400" dirty="0"/>
              <a:t>and click “take the test”</a:t>
            </a:r>
            <a:br>
              <a:rPr lang="en-US" sz="3400" dirty="0"/>
            </a:br>
            <a:r>
              <a:rPr lang="en-US" sz="3400" dirty="0"/>
              <a:t/>
            </a:r>
            <a:br>
              <a:rPr lang="en-US" sz="3400" dirty="0"/>
            </a:br>
            <a:r>
              <a:rPr lang="en-US" sz="3400" dirty="0"/>
              <a:t>or </a:t>
            </a:r>
            <a:br>
              <a:rPr lang="en-US" sz="3400" dirty="0"/>
            </a:br>
            <a:r>
              <a:rPr lang="en-US" sz="3400" dirty="0"/>
              <a:t/>
            </a:r>
            <a:br>
              <a:rPr lang="en-US" sz="3400" dirty="0"/>
            </a:br>
            <a:r>
              <a:rPr lang="en-US" sz="3400" dirty="0"/>
              <a:t>Google “Free MBTI test” and the link above should be the first result</a:t>
            </a:r>
            <a:r>
              <a:rPr lang="en-US" dirty="0"/>
              <a:t/>
            </a:r>
            <a:br>
              <a:rPr lang="en-US" dirty="0"/>
            </a:br>
            <a:endParaRPr lang="en-US" dirty="0"/>
          </a:p>
        </p:txBody>
      </p:sp>
      <p:sp>
        <p:nvSpPr>
          <p:cNvPr id="6" name="Title 3">
            <a:extLst>
              <a:ext uri="{FF2B5EF4-FFF2-40B4-BE49-F238E27FC236}">
                <a16:creationId xmlns:a16="http://schemas.microsoft.com/office/drawing/2014/main" xmlns="" id="{1438F432-DA05-4B5D-AD8D-B7019955BC52}"/>
              </a:ext>
            </a:extLst>
          </p:cNvPr>
          <p:cNvSpPr txBox="1">
            <a:spLocks/>
          </p:cNvSpPr>
          <p:nvPr/>
        </p:nvSpPr>
        <p:spPr>
          <a:xfrm>
            <a:off x="1670978" y="179832"/>
            <a:ext cx="8825659" cy="1981200"/>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Before We Get Started….</a:t>
            </a:r>
            <a:br>
              <a:rPr lang="en-US" dirty="0"/>
            </a:br>
            <a:endParaRPr lang="en-US" dirty="0"/>
          </a:p>
        </p:txBody>
      </p:sp>
      <p:pic>
        <p:nvPicPr>
          <p:cNvPr id="10" name="Picture 9">
            <a:extLst>
              <a:ext uri="{FF2B5EF4-FFF2-40B4-BE49-F238E27FC236}">
                <a16:creationId xmlns:a16="http://schemas.microsoft.com/office/drawing/2014/main" xmlns="" id="{94DE3F27-6398-410F-A31F-EEEEC14210C3}"/>
              </a:ext>
            </a:extLst>
          </p:cNvPr>
          <p:cNvPicPr>
            <a:picLocks noChangeAspect="1"/>
          </p:cNvPicPr>
          <p:nvPr/>
        </p:nvPicPr>
        <p:blipFill>
          <a:blip r:embed="rId4"/>
          <a:stretch>
            <a:fillRect/>
          </a:stretch>
        </p:blipFill>
        <p:spPr>
          <a:xfrm>
            <a:off x="6907620" y="1920793"/>
            <a:ext cx="5061984" cy="3796488"/>
          </a:xfrm>
          <a:prstGeom prst="rect">
            <a:avLst/>
          </a:prstGeom>
        </p:spPr>
      </p:pic>
    </p:spTree>
    <p:extLst>
      <p:ext uri="{BB962C8B-B14F-4D97-AF65-F5344CB8AC3E}">
        <p14:creationId xmlns:p14="http://schemas.microsoft.com/office/powerpoint/2010/main" val="3128146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FD59D8-2C75-42A4-BDB4-A6638A986039}"/>
              </a:ext>
            </a:extLst>
          </p:cNvPr>
          <p:cNvPicPr>
            <a:picLocks noChangeAspect="1"/>
          </p:cNvPicPr>
          <p:nvPr/>
        </p:nvPicPr>
        <p:blipFill rotWithShape="1">
          <a:blip r:embed="rId2">
            <a:duotone>
              <a:prstClr val="black"/>
              <a:schemeClr val="accent5">
                <a:tint val="45000"/>
                <a:satMod val="400000"/>
              </a:schemeClr>
            </a:duotone>
            <a:alphaModFix amt="25000"/>
            <a:extLst/>
          </a:blip>
          <a:srcRect t="19917" b="508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xmlns="" id="{318E9D62-7BA3-4D5E-8915-0D0E8661E3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ctrTitle"/>
          </p:nvPr>
        </p:nvSpPr>
        <p:spPr>
          <a:xfrm>
            <a:off x="1154955" y="1447800"/>
            <a:ext cx="8825658" cy="3329581"/>
          </a:xfrm>
        </p:spPr>
        <p:txBody>
          <a:bodyPr>
            <a:normAutofit/>
          </a:bodyPr>
          <a:lstStyle/>
          <a:p>
            <a:r>
              <a:rPr lang="en-US" dirty="0"/>
              <a:t>SENSING VS. INTUITION</a:t>
            </a:r>
            <a:endParaRPr lang="en-US"/>
          </a:p>
        </p:txBody>
      </p:sp>
      <p:sp>
        <p:nvSpPr>
          <p:cNvPr id="5" name="Subtitle 4"/>
          <p:cNvSpPr>
            <a:spLocks noGrp="1"/>
          </p:cNvSpPr>
          <p:nvPr>
            <p:ph type="subTitle" idx="1"/>
          </p:nvPr>
        </p:nvSpPr>
        <p:spPr>
          <a:xfrm>
            <a:off x="1154955" y="4777380"/>
            <a:ext cx="8825658" cy="861420"/>
          </a:xfrm>
        </p:spPr>
        <p:txBody>
          <a:bodyPr>
            <a:normAutofit/>
          </a:bodyPr>
          <a:lstStyle/>
          <a:p>
            <a:r>
              <a:rPr lang="en-US" b="1"/>
              <a:t>HOW WE TAKE IN INFORMATION</a:t>
            </a:r>
          </a:p>
        </p:txBody>
      </p:sp>
    </p:spTree>
    <p:extLst>
      <p:ext uri="{BB962C8B-B14F-4D97-AF65-F5344CB8AC3E}">
        <p14:creationId xmlns:p14="http://schemas.microsoft.com/office/powerpoint/2010/main" val="1025713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27" name="Picture 11">
            <a:extLst>
              <a:ext uri="{FF2B5EF4-FFF2-40B4-BE49-F238E27FC236}">
                <a16:creationId xmlns:a16="http://schemas.microsoft.com/office/drawing/2014/main" xmlns="" id="{AA085689-791F-4B8F-9F30-12415B97D36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8" name="Picture 13">
            <a:extLst>
              <a:ext uri="{FF2B5EF4-FFF2-40B4-BE49-F238E27FC236}">
                <a16:creationId xmlns:a16="http://schemas.microsoft.com/office/drawing/2014/main" xmlns="" id="{AA3FED7F-6821-47C0-A464-E9278B24129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9" name="Oval 15">
            <a:extLst>
              <a:ext uri="{FF2B5EF4-FFF2-40B4-BE49-F238E27FC236}">
                <a16:creationId xmlns:a16="http://schemas.microsoft.com/office/drawing/2014/main" xmlns="" id="{8F54B2FB-3F54-4350-8D1B-F86D677CA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0" name="Picture 17">
            <a:extLst>
              <a:ext uri="{FF2B5EF4-FFF2-40B4-BE49-F238E27FC236}">
                <a16:creationId xmlns:a16="http://schemas.microsoft.com/office/drawing/2014/main" xmlns="" id="{561B34F5-88E5-4711-BC16-3005C29AD7C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1" name="Picture 19">
            <a:extLst>
              <a:ext uri="{FF2B5EF4-FFF2-40B4-BE49-F238E27FC236}">
                <a16:creationId xmlns:a16="http://schemas.microsoft.com/office/drawing/2014/main" xmlns="" id="{4F3661D0-2268-4D3E-88BA-0647BCBE3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2" name="Rectangle 21">
            <a:extLst>
              <a:ext uri="{FF2B5EF4-FFF2-40B4-BE49-F238E27FC236}">
                <a16:creationId xmlns:a16="http://schemas.microsoft.com/office/drawing/2014/main" xmlns="" id="{DDB56DB5-0324-4F79-9AB8-CB18C1DC87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B9D06DD0-6CCD-4635-998D-F6326A8C20BD}"/>
              </a:ext>
            </a:extLst>
          </p:cNvPr>
          <p:cNvPicPr>
            <a:picLocks noChangeAspect="1"/>
          </p:cNvPicPr>
          <p:nvPr/>
        </p:nvPicPr>
        <p:blipFill rotWithShape="1">
          <a:blip r:embed="rId8"/>
          <a:srcRect r="1" b="6039"/>
          <a:stretch/>
        </p:blipFill>
        <p:spPr>
          <a:xfrm>
            <a:off x="-187312" y="-198465"/>
            <a:ext cx="6281719" cy="7068771"/>
          </a:xfrm>
          <a:prstGeom prst="rect">
            <a:avLst/>
          </a:prstGeom>
        </p:spPr>
      </p:pic>
      <p:sp>
        <p:nvSpPr>
          <p:cNvPr id="4" name="Title 3">
            <a:extLst>
              <a:ext uri="{FF2B5EF4-FFF2-40B4-BE49-F238E27FC236}">
                <a16:creationId xmlns:a16="http://schemas.microsoft.com/office/drawing/2014/main" xmlns="" id="{748463BA-6255-48C0-98EE-47A19DC62DE5}"/>
              </a:ext>
            </a:extLst>
          </p:cNvPr>
          <p:cNvSpPr>
            <a:spLocks noGrp="1"/>
          </p:cNvSpPr>
          <p:nvPr>
            <p:ph type="title"/>
          </p:nvPr>
        </p:nvSpPr>
        <p:spPr>
          <a:xfrm>
            <a:off x="6742108" y="1454964"/>
            <a:ext cx="4802191" cy="3308840"/>
          </a:xfrm>
        </p:spPr>
        <p:txBody>
          <a:bodyPr vert="horz" lIns="91440" tIns="45720" rIns="91440" bIns="45720" rtlCol="0" anchor="b">
            <a:normAutofit/>
          </a:bodyPr>
          <a:lstStyle/>
          <a:p>
            <a:r>
              <a:rPr lang="en-US" sz="7200"/>
              <a:t>Let’s Play a Game!</a:t>
            </a:r>
          </a:p>
        </p:txBody>
      </p:sp>
    </p:spTree>
    <p:extLst>
      <p:ext uri="{BB962C8B-B14F-4D97-AF65-F5344CB8AC3E}">
        <p14:creationId xmlns:p14="http://schemas.microsoft.com/office/powerpoint/2010/main" val="1963099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3C734F6-1BEA-47FE-BAED-FEE6B6037517}"/>
              </a:ext>
            </a:extLst>
          </p:cNvPr>
          <p:cNvPicPr>
            <a:picLocks noChangeAspect="1"/>
          </p:cNvPicPr>
          <p:nvPr/>
        </p:nvPicPr>
        <p:blipFill rotWithShape="1">
          <a:blip r:embed="rId2">
            <a:duotone>
              <a:prstClr val="black"/>
              <a:schemeClr val="accent5">
                <a:tint val="45000"/>
                <a:satMod val="400000"/>
              </a:schemeClr>
            </a:duotone>
            <a:alphaModFix amt="25000"/>
            <a:extLst/>
          </a:blip>
          <a:srcRect t="250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xmlns="" id="{318E9D62-7BA3-4D5E-8915-0D0E8661E3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4955" y="1447800"/>
            <a:ext cx="8825658" cy="3329581"/>
          </a:xfrm>
        </p:spPr>
        <p:txBody>
          <a:bodyPr>
            <a:normAutofit/>
          </a:bodyPr>
          <a:lstStyle/>
          <a:p>
            <a:r>
              <a:rPr lang="en-US" dirty="0"/>
              <a:t>THINKING VS. FEELING</a:t>
            </a:r>
            <a:endParaRPr lang="en-US"/>
          </a:p>
        </p:txBody>
      </p:sp>
      <p:sp>
        <p:nvSpPr>
          <p:cNvPr id="3" name="Subtitle 2"/>
          <p:cNvSpPr>
            <a:spLocks noGrp="1"/>
          </p:cNvSpPr>
          <p:nvPr>
            <p:ph type="subTitle" idx="1"/>
          </p:nvPr>
        </p:nvSpPr>
        <p:spPr>
          <a:xfrm>
            <a:off x="1154955" y="4777380"/>
            <a:ext cx="8825658" cy="861420"/>
          </a:xfrm>
        </p:spPr>
        <p:txBody>
          <a:bodyPr>
            <a:normAutofit/>
          </a:bodyPr>
          <a:lstStyle/>
          <a:p>
            <a:r>
              <a:rPr lang="en-US" b="1"/>
              <a:t>HOW WE MAKE DECISIONS</a:t>
            </a:r>
          </a:p>
          <a:p>
            <a:endParaRPr lang="en-US" b="1"/>
          </a:p>
        </p:txBody>
      </p:sp>
    </p:spTree>
    <p:extLst>
      <p:ext uri="{BB962C8B-B14F-4D97-AF65-F5344CB8AC3E}">
        <p14:creationId xmlns:p14="http://schemas.microsoft.com/office/powerpoint/2010/main" val="2959972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8867"/>
            <a:ext cx="9404723" cy="1400530"/>
          </a:xfrm>
        </p:spPr>
        <p:txBody>
          <a:bodyPr/>
          <a:lstStyle/>
          <a:p>
            <a:r>
              <a:rPr lang="en-US" dirty="0"/>
              <a:t>Thinking </a:t>
            </a:r>
            <a:r>
              <a:rPr lang="en-US" dirty="0">
                <a:solidFill>
                  <a:srgbClr val="AFD121"/>
                </a:solidFill>
              </a:rPr>
              <a:t>vs. </a:t>
            </a:r>
            <a:r>
              <a:rPr lang="en-US" dirty="0"/>
              <a:t>Feeling</a:t>
            </a:r>
          </a:p>
        </p:txBody>
      </p:sp>
      <p:pic>
        <p:nvPicPr>
          <p:cNvPr id="3" name="21JjRR9Upts"/>
          <p:cNvPicPr>
            <a:picLocks noRot="1" noChangeAspect="1"/>
          </p:cNvPicPr>
          <p:nvPr>
            <a:videoFile r:link="rId1"/>
          </p:nvPr>
        </p:nvPicPr>
        <p:blipFill>
          <a:blip r:embed="rId3"/>
          <a:stretch>
            <a:fillRect/>
          </a:stretch>
        </p:blipFill>
        <p:spPr>
          <a:xfrm>
            <a:off x="1963696" y="1685455"/>
            <a:ext cx="8087138" cy="4549015"/>
          </a:xfrm>
          <a:prstGeom prst="rect">
            <a:avLst/>
          </a:prstGeom>
        </p:spPr>
      </p:pic>
      <p:pic>
        <p:nvPicPr>
          <p:cNvPr id="10" name="Picture 9">
            <a:extLst>
              <a:ext uri="{FF2B5EF4-FFF2-40B4-BE49-F238E27FC236}">
                <a16:creationId xmlns:a16="http://schemas.microsoft.com/office/drawing/2014/main" xmlns="" id="{D52C0D45-E9F8-4BCD-9D86-D8CB45EB0466}"/>
              </a:ext>
            </a:extLst>
          </p:cNvPr>
          <p:cNvPicPr>
            <a:picLocks noChangeAspect="1"/>
          </p:cNvPicPr>
          <p:nvPr/>
        </p:nvPicPr>
        <p:blipFill>
          <a:blip r:embed="rId4">
            <a:duotone>
              <a:schemeClr val="accent1">
                <a:shade val="45000"/>
                <a:satMod val="135000"/>
              </a:schemeClr>
              <a:prstClr val="white"/>
            </a:duotone>
          </a:blip>
          <a:stretch>
            <a:fillRect/>
          </a:stretch>
        </p:blipFill>
        <p:spPr>
          <a:xfrm>
            <a:off x="9253870" y="1614179"/>
            <a:ext cx="2345783" cy="4691566"/>
          </a:xfrm>
          <a:prstGeom prst="rect">
            <a:avLst/>
          </a:prstGeom>
        </p:spPr>
      </p:pic>
      <p:pic>
        <p:nvPicPr>
          <p:cNvPr id="11" name="Picture 10">
            <a:extLst>
              <a:ext uri="{FF2B5EF4-FFF2-40B4-BE49-F238E27FC236}">
                <a16:creationId xmlns:a16="http://schemas.microsoft.com/office/drawing/2014/main" xmlns="" id="{CFAC0CB3-ADAF-4F6D-A3B0-A4E03B7E06F1}"/>
              </a:ext>
            </a:extLst>
          </p:cNvPr>
          <p:cNvPicPr>
            <a:picLocks noChangeAspect="1"/>
          </p:cNvPicPr>
          <p:nvPr/>
        </p:nvPicPr>
        <p:blipFill>
          <a:blip r:embed="rId4">
            <a:duotone>
              <a:schemeClr val="accent1">
                <a:shade val="45000"/>
                <a:satMod val="135000"/>
              </a:schemeClr>
              <a:prstClr val="white"/>
            </a:duotone>
          </a:blip>
          <a:stretch>
            <a:fillRect/>
          </a:stretch>
        </p:blipFill>
        <p:spPr>
          <a:xfrm flipH="1">
            <a:off x="226829" y="1778634"/>
            <a:ext cx="2414468" cy="4691566"/>
          </a:xfrm>
          <a:prstGeom prst="rect">
            <a:avLst/>
          </a:prstGeom>
        </p:spPr>
      </p:pic>
      <p:pic>
        <p:nvPicPr>
          <p:cNvPr id="12" name="Picture 11">
            <a:extLst>
              <a:ext uri="{FF2B5EF4-FFF2-40B4-BE49-F238E27FC236}">
                <a16:creationId xmlns:a16="http://schemas.microsoft.com/office/drawing/2014/main" xmlns="" id="{CF9D2CAB-3B63-4CCB-B05F-FAC07B089CB1}"/>
              </a:ext>
            </a:extLst>
          </p:cNvPr>
          <p:cNvPicPr>
            <a:picLocks noChangeAspect="1"/>
          </p:cNvPicPr>
          <p:nvPr/>
        </p:nvPicPr>
        <p:blipFill>
          <a:blip r:embed="rId4">
            <a:duotone>
              <a:schemeClr val="accent1">
                <a:shade val="45000"/>
                <a:satMod val="135000"/>
              </a:schemeClr>
              <a:prstClr val="white"/>
            </a:duotone>
          </a:blip>
          <a:stretch>
            <a:fillRect/>
          </a:stretch>
        </p:blipFill>
        <p:spPr>
          <a:xfrm>
            <a:off x="9232605" y="1614179"/>
            <a:ext cx="2345783" cy="4691566"/>
          </a:xfrm>
          <a:prstGeom prst="rect">
            <a:avLst/>
          </a:prstGeom>
        </p:spPr>
      </p:pic>
      <p:pic>
        <p:nvPicPr>
          <p:cNvPr id="13" name="Picture 12">
            <a:extLst>
              <a:ext uri="{FF2B5EF4-FFF2-40B4-BE49-F238E27FC236}">
                <a16:creationId xmlns:a16="http://schemas.microsoft.com/office/drawing/2014/main" xmlns="" id="{057A44B5-ACC6-4194-AC05-F697C3A053DE}"/>
              </a:ext>
            </a:extLst>
          </p:cNvPr>
          <p:cNvPicPr>
            <a:picLocks noChangeAspect="1"/>
          </p:cNvPicPr>
          <p:nvPr/>
        </p:nvPicPr>
        <p:blipFill>
          <a:blip r:embed="rId4">
            <a:duotone>
              <a:schemeClr val="accent1">
                <a:shade val="45000"/>
                <a:satMod val="135000"/>
              </a:schemeClr>
              <a:prstClr val="white"/>
            </a:duotone>
          </a:blip>
          <a:stretch>
            <a:fillRect/>
          </a:stretch>
        </p:blipFill>
        <p:spPr>
          <a:xfrm flipH="1">
            <a:off x="205564" y="1778634"/>
            <a:ext cx="2414468" cy="4691566"/>
          </a:xfrm>
          <a:prstGeom prst="rect">
            <a:avLst/>
          </a:prstGeom>
        </p:spPr>
      </p:pic>
    </p:spTree>
    <p:extLst>
      <p:ext uri="{BB962C8B-B14F-4D97-AF65-F5344CB8AC3E}">
        <p14:creationId xmlns:p14="http://schemas.microsoft.com/office/powerpoint/2010/main" val="2811354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7604470-4CBF-468D-9E2F-8BEFE34BA8A0}"/>
              </a:ext>
            </a:extLst>
          </p:cNvPr>
          <p:cNvPicPr>
            <a:picLocks noChangeAspect="1"/>
          </p:cNvPicPr>
          <p:nvPr/>
        </p:nvPicPr>
        <p:blipFill rotWithShape="1">
          <a:blip r:embed="rId2">
            <a:duotone>
              <a:prstClr val="black"/>
              <a:schemeClr val="accent5">
                <a:tint val="45000"/>
                <a:satMod val="400000"/>
              </a:schemeClr>
            </a:duotone>
            <a:alphaModFix amt="25000"/>
            <a:extLst/>
          </a:blip>
          <a:srcRect t="17750" b="725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xmlns="" id="{318E9D62-7BA3-4D5E-8915-0D0E8661E3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ctrTitle"/>
          </p:nvPr>
        </p:nvSpPr>
        <p:spPr>
          <a:xfrm>
            <a:off x="1154955" y="1447800"/>
            <a:ext cx="8825658" cy="3329581"/>
          </a:xfrm>
        </p:spPr>
        <p:txBody>
          <a:bodyPr>
            <a:normAutofit/>
          </a:bodyPr>
          <a:lstStyle/>
          <a:p>
            <a:r>
              <a:rPr lang="en-US"/>
              <a:t>JUDGING VS. PERCEIVING</a:t>
            </a:r>
          </a:p>
        </p:txBody>
      </p:sp>
      <p:sp>
        <p:nvSpPr>
          <p:cNvPr id="4" name="Subtitle 3"/>
          <p:cNvSpPr>
            <a:spLocks noGrp="1"/>
          </p:cNvSpPr>
          <p:nvPr>
            <p:ph type="subTitle" idx="1"/>
          </p:nvPr>
        </p:nvSpPr>
        <p:spPr>
          <a:xfrm>
            <a:off x="1154955" y="4777380"/>
            <a:ext cx="8825658" cy="861420"/>
          </a:xfrm>
        </p:spPr>
        <p:txBody>
          <a:bodyPr>
            <a:normAutofit/>
          </a:bodyPr>
          <a:lstStyle/>
          <a:p>
            <a:r>
              <a:rPr lang="en-US" b="1"/>
              <a:t>HOW WE ORGANIZE OUR OUTSIDE WORLDS</a:t>
            </a:r>
          </a:p>
        </p:txBody>
      </p:sp>
    </p:spTree>
    <p:extLst>
      <p:ext uri="{BB962C8B-B14F-4D97-AF65-F5344CB8AC3E}">
        <p14:creationId xmlns:p14="http://schemas.microsoft.com/office/powerpoint/2010/main" val="149263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6" name="Picture 10">
            <a:extLst>
              <a:ext uri="{FF2B5EF4-FFF2-40B4-BE49-F238E27FC236}">
                <a16:creationId xmlns:a16="http://schemas.microsoft.com/office/drawing/2014/main" xmlns="" id="{AA085689-791F-4B8F-9F30-12415B97D36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xmlns="" id="{AA3FED7F-6821-47C0-A464-E9278B24129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xmlns="" id="{8F54B2FB-3F54-4350-8D1B-F86D677CA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xmlns="" id="{561B34F5-88E5-4711-BC16-3005C29AD7C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xmlns="" id="{4F3661D0-2268-4D3E-88BA-0647BCBE3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20">
            <a:extLst>
              <a:ext uri="{FF2B5EF4-FFF2-40B4-BE49-F238E27FC236}">
                <a16:creationId xmlns:a16="http://schemas.microsoft.com/office/drawing/2014/main" xmlns="" id="{DDB56DB5-0324-4F79-9AB8-CB18C1DC87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F4FEEE63-2DAF-4589-9506-7FD010BDAC1A}"/>
              </a:ext>
            </a:extLst>
          </p:cNvPr>
          <p:cNvPicPr>
            <a:picLocks noChangeAspect="1"/>
          </p:cNvPicPr>
          <p:nvPr/>
        </p:nvPicPr>
        <p:blipFill rotWithShape="1">
          <a:blip r:embed="rId7"/>
          <a:srcRect r="-2" b="9252"/>
          <a:stretch/>
        </p:blipFill>
        <p:spPr>
          <a:xfrm>
            <a:off x="4634682" y="10"/>
            <a:ext cx="7557319" cy="6857990"/>
          </a:xfrm>
          <a:prstGeom prst="rect">
            <a:avLst/>
          </a:prstGeom>
        </p:spPr>
      </p:pic>
      <p:sp>
        <p:nvSpPr>
          <p:cNvPr id="23" name="Rectangle 22">
            <a:extLst>
              <a:ext uri="{FF2B5EF4-FFF2-40B4-BE49-F238E27FC236}">
                <a16:creationId xmlns:a16="http://schemas.microsoft.com/office/drawing/2014/main" xmlns="" id="{C91B2AEB-9C03-4291-82DB-27D351F311F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0502" y="1454964"/>
            <a:ext cx="4514180" cy="3294245"/>
          </a:xfrm>
        </p:spPr>
        <p:txBody>
          <a:bodyPr vert="horz" lIns="91440" tIns="45720" rIns="91440" bIns="45720" rtlCol="0" anchor="b">
            <a:normAutofit/>
          </a:bodyPr>
          <a:lstStyle/>
          <a:p>
            <a:pPr>
              <a:lnSpc>
                <a:spcPct val="90000"/>
              </a:lnSpc>
            </a:pPr>
            <a:r>
              <a:rPr lang="en-US" sz="5400" dirty="0"/>
              <a:t>THE M&amp;M CHALLENGE: </a:t>
            </a:r>
            <a:r>
              <a:rPr lang="en-US" sz="5400" dirty="0">
                <a:solidFill>
                  <a:srgbClr val="AFD121"/>
                </a:solidFill>
              </a:rPr>
              <a:t>JUDGERS</a:t>
            </a:r>
          </a:p>
        </p:txBody>
      </p:sp>
    </p:spTree>
    <p:extLst>
      <p:ext uri="{BB962C8B-B14F-4D97-AF65-F5344CB8AC3E}">
        <p14:creationId xmlns:p14="http://schemas.microsoft.com/office/powerpoint/2010/main" val="351136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11" name="Picture 10">
            <a:extLst>
              <a:ext uri="{FF2B5EF4-FFF2-40B4-BE49-F238E27FC236}">
                <a16:creationId xmlns:a16="http://schemas.microsoft.com/office/drawing/2014/main" xmlns="" id="{AA085689-791F-4B8F-9F30-12415B97D36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xmlns="" id="{AA3FED7F-6821-47C0-A464-E9278B24129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xmlns="" id="{8F54B2FB-3F54-4350-8D1B-F86D677CA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xmlns="" id="{561B34F5-88E5-4711-BC16-3005C29AD7C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xmlns="" id="{4F3661D0-2268-4D3E-88BA-0647BCBE3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20">
            <a:extLst>
              <a:ext uri="{FF2B5EF4-FFF2-40B4-BE49-F238E27FC236}">
                <a16:creationId xmlns:a16="http://schemas.microsoft.com/office/drawing/2014/main" xmlns="" id="{DDB56DB5-0324-4F79-9AB8-CB18C1DC87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2" descr="fac27e45-fa93-4fc3-b6b6-7d23a9b53d4b@namprd08">
            <a:extLst>
              <a:ext uri="{FF2B5EF4-FFF2-40B4-BE49-F238E27FC236}">
                <a16:creationId xmlns:a16="http://schemas.microsoft.com/office/drawing/2014/main" xmlns="" id="{DDDE6BA9-491F-4F53-A53F-78798104BF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16" r="12230" b="-1"/>
          <a:stretch/>
        </p:blipFill>
        <p:spPr bwMode="auto">
          <a:xfrm rot="5400000">
            <a:off x="5714206" y="380205"/>
            <a:ext cx="6858000" cy="60975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xmlns="" id="{DF64BFF2-5083-4FD7-81B8-7680619A87F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7701" y="1454964"/>
            <a:ext cx="4799009" cy="3308840"/>
          </a:xfrm>
        </p:spPr>
        <p:txBody>
          <a:bodyPr vert="horz" lIns="91440" tIns="45720" rIns="91440" bIns="45720" rtlCol="0" anchor="b">
            <a:normAutofit/>
          </a:bodyPr>
          <a:lstStyle/>
          <a:p>
            <a:pPr>
              <a:lnSpc>
                <a:spcPct val="90000"/>
              </a:lnSpc>
            </a:pPr>
            <a:r>
              <a:rPr lang="en-US" sz="5600" dirty="0"/>
              <a:t>THE M&amp;M CHALLENGE: </a:t>
            </a:r>
            <a:r>
              <a:rPr lang="en-US" sz="5600" dirty="0">
                <a:solidFill>
                  <a:srgbClr val="AFD121"/>
                </a:solidFill>
              </a:rPr>
              <a:t>PERCEIVERS</a:t>
            </a:r>
          </a:p>
        </p:txBody>
      </p:sp>
    </p:spTree>
    <p:extLst>
      <p:ext uri="{BB962C8B-B14F-4D97-AF65-F5344CB8AC3E}">
        <p14:creationId xmlns:p14="http://schemas.microsoft.com/office/powerpoint/2010/main" val="1828200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Judgers vs. Perceivers</a:t>
            </a:r>
          </a:p>
        </p:txBody>
      </p:sp>
      <p:pic>
        <p:nvPicPr>
          <p:cNvPr id="6" name="H4SpQqP2zuU"/>
          <p:cNvPicPr>
            <a:picLocks noRot="1" noChangeAspect="1"/>
          </p:cNvPicPr>
          <p:nvPr>
            <a:videoFile r:link="rId1"/>
          </p:nvPr>
        </p:nvPicPr>
        <p:blipFill>
          <a:blip r:embed="rId3"/>
          <a:stretch>
            <a:fillRect/>
          </a:stretch>
        </p:blipFill>
        <p:spPr>
          <a:xfrm>
            <a:off x="1885522" y="1759848"/>
            <a:ext cx="8081594" cy="4545897"/>
          </a:xfrm>
          <a:prstGeom prst="rect">
            <a:avLst/>
          </a:prstGeom>
        </p:spPr>
      </p:pic>
      <p:pic>
        <p:nvPicPr>
          <p:cNvPr id="5" name="Picture 4">
            <a:extLst>
              <a:ext uri="{FF2B5EF4-FFF2-40B4-BE49-F238E27FC236}">
                <a16:creationId xmlns:a16="http://schemas.microsoft.com/office/drawing/2014/main" xmlns="" id="{8317BEFB-48E7-4A37-B1B3-9EE284A307E6}"/>
              </a:ext>
            </a:extLst>
          </p:cNvPr>
          <p:cNvPicPr>
            <a:picLocks noChangeAspect="1"/>
          </p:cNvPicPr>
          <p:nvPr/>
        </p:nvPicPr>
        <p:blipFill>
          <a:blip r:embed="rId4">
            <a:duotone>
              <a:schemeClr val="accent1">
                <a:shade val="45000"/>
                <a:satMod val="135000"/>
              </a:schemeClr>
              <a:prstClr val="white"/>
            </a:duotone>
          </a:blip>
          <a:stretch>
            <a:fillRect/>
          </a:stretch>
        </p:blipFill>
        <p:spPr>
          <a:xfrm>
            <a:off x="9211339" y="1759848"/>
            <a:ext cx="2345783" cy="4691566"/>
          </a:xfrm>
          <a:prstGeom prst="rect">
            <a:avLst/>
          </a:prstGeom>
        </p:spPr>
      </p:pic>
      <p:pic>
        <p:nvPicPr>
          <p:cNvPr id="7" name="Picture 6">
            <a:extLst>
              <a:ext uri="{FF2B5EF4-FFF2-40B4-BE49-F238E27FC236}">
                <a16:creationId xmlns:a16="http://schemas.microsoft.com/office/drawing/2014/main" xmlns="" id="{D65ACCBE-592F-4BAE-A353-4160852BDB3F}"/>
              </a:ext>
            </a:extLst>
          </p:cNvPr>
          <p:cNvPicPr>
            <a:picLocks noChangeAspect="1"/>
          </p:cNvPicPr>
          <p:nvPr/>
        </p:nvPicPr>
        <p:blipFill>
          <a:blip r:embed="rId4">
            <a:duotone>
              <a:schemeClr val="accent1">
                <a:shade val="45000"/>
                <a:satMod val="135000"/>
              </a:schemeClr>
              <a:prstClr val="white"/>
            </a:duotone>
          </a:blip>
          <a:stretch>
            <a:fillRect/>
          </a:stretch>
        </p:blipFill>
        <p:spPr>
          <a:xfrm flipH="1">
            <a:off x="205564" y="1778634"/>
            <a:ext cx="2414468" cy="4691566"/>
          </a:xfrm>
          <a:prstGeom prst="rect">
            <a:avLst/>
          </a:prstGeom>
        </p:spPr>
      </p:pic>
    </p:spTree>
    <p:extLst>
      <p:ext uri="{BB962C8B-B14F-4D97-AF65-F5344CB8AC3E}">
        <p14:creationId xmlns:p14="http://schemas.microsoft.com/office/powerpoint/2010/main" val="2207295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12" name="Picture 11">
            <a:extLst>
              <a:ext uri="{FF2B5EF4-FFF2-40B4-BE49-F238E27FC236}">
                <a16:creationId xmlns:a16="http://schemas.microsoft.com/office/drawing/2014/main" xmlns="" id="{AA085689-791F-4B8F-9F30-12415B97D36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xmlns="" id="{AA3FED7F-6821-47C0-A464-E9278B24129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xmlns="" id="{8F54B2FB-3F54-4350-8D1B-F86D677CA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xmlns="" id="{561B34F5-88E5-4711-BC16-3005C29AD7C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xmlns="" id="{4F3661D0-2268-4D3E-88BA-0647BCBE3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xmlns="" id="{DDB56DB5-0324-4F79-9AB8-CB18C1DC87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3BFA8A47-5E88-4912-9F50-6731656E9DA4}"/>
              </a:ext>
            </a:extLst>
          </p:cNvPr>
          <p:cNvPicPr>
            <a:picLocks noChangeAspect="1"/>
          </p:cNvPicPr>
          <p:nvPr/>
        </p:nvPicPr>
        <p:blipFill rotWithShape="1">
          <a:blip r:embed="rId8">
            <a:alphaModFix/>
            <a:extLst/>
          </a:blip>
          <a:srcRect l="8465" t="16279" r="1" b="1"/>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xmlns="" id="{667DEE60-BB2F-4ADD-9F95-B1CFF03BEA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5257800" y="1295400"/>
            <a:ext cx="5867400"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BD0B5694-D2BD-4AAC-ADA6-9F6C620C90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57800" y="0"/>
            <a:ext cx="58658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418160" y="1447800"/>
            <a:ext cx="5705451" cy="3253378"/>
          </a:xfrm>
        </p:spPr>
        <p:txBody>
          <a:bodyPr vert="horz" lIns="91440" tIns="45720" rIns="91440" bIns="45720" rtlCol="0" anchor="b">
            <a:normAutofit/>
          </a:bodyPr>
          <a:lstStyle/>
          <a:p>
            <a:r>
              <a:rPr lang="en-US" sz="4800" dirty="0"/>
              <a:t>Using MBTI &amp; Situational Leadership</a:t>
            </a:r>
          </a:p>
        </p:txBody>
      </p:sp>
    </p:spTree>
    <p:extLst>
      <p:ext uri="{BB962C8B-B14F-4D97-AF65-F5344CB8AC3E}">
        <p14:creationId xmlns:p14="http://schemas.microsoft.com/office/powerpoint/2010/main" val="2159159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11" name="Picture 10">
            <a:extLst>
              <a:ext uri="{FF2B5EF4-FFF2-40B4-BE49-F238E27FC236}">
                <a16:creationId xmlns:a16="http://schemas.microsoft.com/office/drawing/2014/main" xmlns="" id="{7594FC8B-8CD2-407F-94F1-9C71F5AEC2B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xmlns="" id="{DBABC971-8D40-4A4F-AC60-28B9172789B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xmlns="" id="{B9C04DC5-313B-4FE4-B868-5672A37641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xmlns="" id="{791AE23E-90C9-4963-96E2-8DADBFC3BC0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xmlns="" id="{C5F93E90-4379-4AAC-B021-E5FA6D974AED}"/>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20">
            <a:extLst>
              <a:ext uri="{FF2B5EF4-FFF2-40B4-BE49-F238E27FC236}">
                <a16:creationId xmlns:a16="http://schemas.microsoft.com/office/drawing/2014/main" xmlns="" id="{329FDD08-42D8-4AFF-90E5-5DAA5BC4CB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xmlns="" id="{4C1E981B-F06E-48B4-9275-F4B261AFCA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36">
            <a:extLst>
              <a:ext uri="{FF2B5EF4-FFF2-40B4-BE49-F238E27FC236}">
                <a16:creationId xmlns:a16="http://schemas.microsoft.com/office/drawing/2014/main" xmlns="" id="{312E2C24-0CD2-4071-8CE2-B059993A99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a16="http://schemas.microsoft.com/office/drawing/2014/main" xmlns="" id="{24F1DC13-C830-4B86-A9C6-927F5C55DB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Picture 3">
            <a:extLst>
              <a:ext uri="{FF2B5EF4-FFF2-40B4-BE49-F238E27FC236}">
                <a16:creationId xmlns:a16="http://schemas.microsoft.com/office/drawing/2014/main" xmlns="" id="{9231BD34-F1A2-4A7E-BE9E-66D6822F2FE1}"/>
              </a:ext>
            </a:extLst>
          </p:cNvPr>
          <p:cNvPicPr>
            <a:picLocks noChangeAspect="1"/>
          </p:cNvPicPr>
          <p:nvPr/>
        </p:nvPicPr>
        <p:blipFill>
          <a:blip r:embed="rId8"/>
          <a:stretch>
            <a:fillRect/>
          </a:stretch>
        </p:blipFill>
        <p:spPr>
          <a:xfrm>
            <a:off x="643854" y="1367287"/>
            <a:ext cx="6270662" cy="4122960"/>
          </a:xfrm>
          <a:prstGeom prst="rect">
            <a:avLst/>
          </a:prstGeom>
          <a:effectLst/>
        </p:spPr>
      </p:pic>
      <p:sp>
        <p:nvSpPr>
          <p:cNvPr id="2" name="Title 1"/>
          <p:cNvSpPr>
            <a:spLocks noGrp="1"/>
          </p:cNvSpPr>
          <p:nvPr>
            <p:ph type="title"/>
          </p:nvPr>
        </p:nvSpPr>
        <p:spPr>
          <a:xfrm>
            <a:off x="8191925" y="1325880"/>
            <a:ext cx="3352375" cy="1491927"/>
          </a:xfrm>
        </p:spPr>
        <p:txBody>
          <a:bodyPr vert="horz" lIns="91440" tIns="45720" rIns="91440" bIns="45720" rtlCol="0" anchor="b">
            <a:normAutofit/>
          </a:bodyPr>
          <a:lstStyle/>
          <a:p>
            <a:r>
              <a:rPr lang="en-US" sz="5400" dirty="0"/>
              <a:t>Q &amp; A</a:t>
            </a:r>
          </a:p>
        </p:txBody>
      </p:sp>
      <p:sp>
        <p:nvSpPr>
          <p:cNvPr id="5" name="TextBox 4">
            <a:extLst>
              <a:ext uri="{FF2B5EF4-FFF2-40B4-BE49-F238E27FC236}">
                <a16:creationId xmlns:a16="http://schemas.microsoft.com/office/drawing/2014/main" xmlns="" id="{C9195AF5-91D8-4682-B5AE-E60B745BDBCA}"/>
              </a:ext>
            </a:extLst>
          </p:cNvPr>
          <p:cNvSpPr txBox="1"/>
          <p:nvPr/>
        </p:nvSpPr>
        <p:spPr>
          <a:xfrm>
            <a:off x="7987650" y="3459125"/>
            <a:ext cx="3607001" cy="1477328"/>
          </a:xfrm>
          <a:prstGeom prst="rect">
            <a:avLst/>
          </a:prstGeom>
          <a:noFill/>
        </p:spPr>
        <p:txBody>
          <a:bodyPr wrap="square" rtlCol="0">
            <a:spAutoFit/>
          </a:bodyPr>
          <a:lstStyle/>
          <a:p>
            <a:r>
              <a:rPr lang="en-US" dirty="0"/>
              <a:t>Sami Elotmani, DMCO</a:t>
            </a:r>
          </a:p>
          <a:p>
            <a:r>
              <a:rPr lang="en-US" dirty="0">
                <a:hlinkClick r:id="rId9"/>
              </a:rPr>
              <a:t>sami@destinationmco.com</a:t>
            </a:r>
            <a:endParaRPr lang="en-US" dirty="0"/>
          </a:p>
          <a:p>
            <a:endParaRPr lang="en-US" dirty="0"/>
          </a:p>
          <a:p>
            <a:r>
              <a:rPr lang="en-US" dirty="0"/>
              <a:t>Stephanie Carnes, LMC</a:t>
            </a:r>
          </a:p>
          <a:p>
            <a:r>
              <a:rPr lang="en-US" dirty="0" err="1">
                <a:hlinkClick r:id="rId10"/>
              </a:rPr>
              <a:t>stephanie@lmc.group</a:t>
            </a:r>
            <a:r>
              <a:rPr lang="en-US" dirty="0"/>
              <a:t> </a:t>
            </a:r>
          </a:p>
        </p:txBody>
      </p:sp>
    </p:spTree>
    <p:extLst>
      <p:ext uri="{BB962C8B-B14F-4D97-AF65-F5344CB8AC3E}">
        <p14:creationId xmlns:p14="http://schemas.microsoft.com/office/powerpoint/2010/main" val="470586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FD0CE3FC-4401-4B75-A9FA-680EC918A2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6343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7">
            <a:extLst>
              <a:ext uri="{FF2B5EF4-FFF2-40B4-BE49-F238E27FC236}">
                <a16:creationId xmlns:a16="http://schemas.microsoft.com/office/drawing/2014/main" xmlns="" id="{C79F40DA-DDDD-40EC-BF4D-6537BBB8A3A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93485"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6" name="Freeform 5">
            <a:extLst>
              <a:ext uri="{FF2B5EF4-FFF2-40B4-BE49-F238E27FC236}">
                <a16:creationId xmlns:a16="http://schemas.microsoft.com/office/drawing/2014/main" xmlns="" id="{787A148E-A6D7-4B7C-A38A-F5772013D6F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5400000" flipH="1">
            <a:off x="1438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7" name="Picture 6">
            <a:extLst>
              <a:ext uri="{FF2B5EF4-FFF2-40B4-BE49-F238E27FC236}">
                <a16:creationId xmlns:a16="http://schemas.microsoft.com/office/drawing/2014/main" xmlns="" id="{20B4815E-9E81-4360-BE22-941593E3EF9C}"/>
              </a:ext>
            </a:extLst>
          </p:cNvPr>
          <p:cNvPicPr>
            <a:picLocks noChangeAspect="1"/>
          </p:cNvPicPr>
          <p:nvPr/>
        </p:nvPicPr>
        <p:blipFill>
          <a:blip r:embed="rId2"/>
          <a:stretch>
            <a:fillRect/>
          </a:stretch>
        </p:blipFill>
        <p:spPr>
          <a:xfrm>
            <a:off x="750123" y="4063713"/>
            <a:ext cx="3990829" cy="135403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C139B6BA-ECC0-4766-A992-9E0EF7994D4C}"/>
              </a:ext>
            </a:extLst>
          </p:cNvPr>
          <p:cNvPicPr>
            <a:picLocks noChangeAspect="1"/>
          </p:cNvPicPr>
          <p:nvPr/>
        </p:nvPicPr>
        <p:blipFill>
          <a:blip r:embed="rId3"/>
          <a:stretch>
            <a:fillRect/>
          </a:stretch>
        </p:blipFill>
        <p:spPr>
          <a:xfrm>
            <a:off x="1217507" y="1715121"/>
            <a:ext cx="3056059" cy="193295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5944358" y="1447800"/>
            <a:ext cx="5599942" cy="3096987"/>
          </a:xfrm>
        </p:spPr>
        <p:txBody>
          <a:bodyPr>
            <a:normAutofit/>
          </a:bodyPr>
          <a:lstStyle/>
          <a:p>
            <a:pPr>
              <a:lnSpc>
                <a:spcPct val="90000"/>
              </a:lnSpc>
            </a:pPr>
            <a:r>
              <a:rPr lang="en-US" sz="4100"/>
              <a:t>Leveraging Employee-Focused Leadership With Personality Testing</a:t>
            </a:r>
          </a:p>
        </p:txBody>
      </p:sp>
      <p:sp>
        <p:nvSpPr>
          <p:cNvPr id="3" name="Subtitle 2"/>
          <p:cNvSpPr>
            <a:spLocks noGrp="1"/>
          </p:cNvSpPr>
          <p:nvPr>
            <p:ph type="subTitle" idx="1"/>
          </p:nvPr>
        </p:nvSpPr>
        <p:spPr>
          <a:xfrm>
            <a:off x="5944358" y="4740729"/>
            <a:ext cx="5599942" cy="1867406"/>
          </a:xfrm>
        </p:spPr>
        <p:txBody>
          <a:bodyPr>
            <a:normAutofit/>
          </a:bodyPr>
          <a:lstStyle/>
          <a:p>
            <a:r>
              <a:rPr lang="en-US" sz="2800" dirty="0"/>
              <a:t>Sami Elotmani</a:t>
            </a:r>
          </a:p>
          <a:p>
            <a:r>
              <a:rPr lang="en-US" sz="1200" dirty="0"/>
              <a:t>VP Operations, destination </a:t>
            </a:r>
            <a:r>
              <a:rPr lang="en-US" sz="1200" dirty="0" err="1"/>
              <a:t>mco</a:t>
            </a:r>
            <a:r>
              <a:rPr lang="en-US" sz="1200" dirty="0"/>
              <a:t>, Orlando, </a:t>
            </a:r>
            <a:r>
              <a:rPr lang="en-US" sz="1200" dirty="0" err="1"/>
              <a:t>fl</a:t>
            </a:r>
            <a:endParaRPr lang="en-US" sz="1200" dirty="0"/>
          </a:p>
          <a:p>
            <a:r>
              <a:rPr lang="en-US" sz="2800" dirty="0"/>
              <a:t>Stephanie </a:t>
            </a:r>
            <a:r>
              <a:rPr lang="en-US" sz="2800" dirty="0" err="1"/>
              <a:t>carnes</a:t>
            </a:r>
            <a:endParaRPr lang="en-US" sz="2800" dirty="0"/>
          </a:p>
          <a:p>
            <a:r>
              <a:rPr lang="en-US" sz="1100" dirty="0"/>
              <a:t>client specialist, the </a:t>
            </a:r>
            <a:r>
              <a:rPr lang="en-US" sz="1100" dirty="0" err="1"/>
              <a:t>lmc</a:t>
            </a:r>
            <a:r>
              <a:rPr lang="en-US" sz="1100" dirty="0"/>
              <a:t> group</a:t>
            </a:r>
          </a:p>
        </p:txBody>
      </p:sp>
    </p:spTree>
    <p:extLst>
      <p:ext uri="{BB962C8B-B14F-4D97-AF65-F5344CB8AC3E}">
        <p14:creationId xmlns:p14="http://schemas.microsoft.com/office/powerpoint/2010/main" val="2133399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532063"/>
            <a:ext cx="9135533" cy="1125540"/>
          </a:xfrm>
          <a:effectLst>
            <a:outerShdw blurRad="50800" dist="38100" dir="2700000" algn="tl" rotWithShape="0">
              <a:prstClr val="black">
                <a:alpha val="40000"/>
              </a:prstClr>
            </a:outerShdw>
            <a:softEdge rad="266700"/>
          </a:effectLst>
        </p:spPr>
        <p:txBody>
          <a:bodyPr>
            <a:normAutofit/>
          </a:bodyPr>
          <a:lstStyle/>
          <a:p>
            <a:r>
              <a:rPr lang="en-US" sz="6000" b="1" dirty="0" smtClean="0">
                <a:solidFill>
                  <a:srgbClr val="002060"/>
                </a:solidFill>
              </a:rPr>
              <a:t>Thank you for joining us!</a:t>
            </a:r>
            <a:endParaRPr lang="en-US" sz="4300" dirty="0">
              <a:solidFill>
                <a:srgbClr val="0070C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8" y="85725"/>
            <a:ext cx="4400551" cy="1990725"/>
          </a:xfrm>
          <a:prstGeom prst="rect">
            <a:avLst/>
          </a:prstGeom>
        </p:spPr>
      </p:pic>
      <p:sp>
        <p:nvSpPr>
          <p:cNvPr id="6" name="Rectangle 5"/>
          <p:cNvSpPr/>
          <p:nvPr/>
        </p:nvSpPr>
        <p:spPr>
          <a:xfrm>
            <a:off x="1524000" y="3758659"/>
            <a:ext cx="9135533" cy="1815882"/>
          </a:xfrm>
          <a:prstGeom prst="rect">
            <a:avLst/>
          </a:prstGeom>
        </p:spPr>
        <p:txBody>
          <a:bodyPr wrap="square">
            <a:spAutoFit/>
            <a:scene3d>
              <a:camera prst="orthographicFront"/>
              <a:lightRig rig="threePt" dir="t"/>
            </a:scene3d>
            <a:sp3d contourW="50800"/>
          </a:bodyPr>
          <a:lstStyle/>
          <a:p>
            <a:pPr algn="ctr" defTabSz="914400"/>
            <a:r>
              <a:rPr lang="en-US" sz="2800" b="1" dirty="0" smtClean="0">
                <a:solidFill>
                  <a:srgbClr val="0070C0"/>
                </a:solidFill>
                <a:effectLst>
                  <a:innerShdw blurRad="114300">
                    <a:prstClr val="black"/>
                  </a:innerShdw>
                </a:effectLst>
              </a:rPr>
              <a:t>For those who’ve preregistered for the Operator Mentoring Program, head next door to Osceola C, where pre-seating is already underway. Otherwise, we’ll see you at our Hawaiian Luau Party on the Coquina Lawn at 8:30 p.m.</a:t>
            </a:r>
            <a:endParaRPr lang="en-US" sz="2800" i="1" dirty="0">
              <a:solidFill>
                <a:srgbClr val="002060"/>
              </a:solidFill>
            </a:endParaRPr>
          </a:p>
        </p:txBody>
      </p:sp>
    </p:spTree>
    <p:extLst>
      <p:ext uri="{BB962C8B-B14F-4D97-AF65-F5344CB8AC3E}">
        <p14:creationId xmlns:p14="http://schemas.microsoft.com/office/powerpoint/2010/main" val="295434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857" y="1527260"/>
            <a:ext cx="6440920" cy="3477768"/>
          </a:xfrm>
        </p:spPr>
        <p:txBody>
          <a:bodyPr/>
          <a:lstStyle/>
          <a:p>
            <a:pPr algn="ctr"/>
            <a:r>
              <a:rPr lang="en-US" sz="3400" dirty="0">
                <a:hlinkClick r:id="rId3"/>
              </a:rPr>
              <a:t/>
            </a:r>
            <a:br>
              <a:rPr lang="en-US" sz="3400" dirty="0">
                <a:hlinkClick r:id="rId3"/>
              </a:rPr>
            </a:br>
            <a:r>
              <a:rPr lang="en-US" sz="3400" dirty="0">
                <a:hlinkClick r:id="rId3"/>
              </a:rPr>
              <a:t>www.16personalities.com</a:t>
            </a:r>
            <a:r>
              <a:rPr lang="en-US" sz="3400" dirty="0"/>
              <a:t> </a:t>
            </a:r>
            <a:br>
              <a:rPr lang="en-US" sz="3400" dirty="0"/>
            </a:br>
            <a:r>
              <a:rPr lang="en-US" sz="3400" dirty="0"/>
              <a:t>and click “take the test”</a:t>
            </a:r>
            <a:br>
              <a:rPr lang="en-US" sz="3400" dirty="0"/>
            </a:br>
            <a:r>
              <a:rPr lang="en-US" sz="3400" dirty="0"/>
              <a:t/>
            </a:r>
            <a:br>
              <a:rPr lang="en-US" sz="3400" dirty="0"/>
            </a:br>
            <a:r>
              <a:rPr lang="en-US" sz="3400" dirty="0"/>
              <a:t>or </a:t>
            </a:r>
            <a:br>
              <a:rPr lang="en-US" sz="3400" dirty="0"/>
            </a:br>
            <a:r>
              <a:rPr lang="en-US" sz="3400" dirty="0"/>
              <a:t/>
            </a:r>
            <a:br>
              <a:rPr lang="en-US" sz="3400" dirty="0"/>
            </a:br>
            <a:r>
              <a:rPr lang="en-US" sz="3400" dirty="0"/>
              <a:t>Google “Free MBTI test” and the link above should be the first result</a:t>
            </a:r>
            <a:r>
              <a:rPr lang="en-US" dirty="0"/>
              <a:t/>
            </a:r>
            <a:br>
              <a:rPr lang="en-US" dirty="0"/>
            </a:br>
            <a:endParaRPr lang="en-US" dirty="0"/>
          </a:p>
        </p:txBody>
      </p:sp>
      <p:sp>
        <p:nvSpPr>
          <p:cNvPr id="6" name="Title 3">
            <a:extLst>
              <a:ext uri="{FF2B5EF4-FFF2-40B4-BE49-F238E27FC236}">
                <a16:creationId xmlns:a16="http://schemas.microsoft.com/office/drawing/2014/main" xmlns="" id="{1438F432-DA05-4B5D-AD8D-B7019955BC52}"/>
              </a:ext>
            </a:extLst>
          </p:cNvPr>
          <p:cNvSpPr txBox="1">
            <a:spLocks/>
          </p:cNvSpPr>
          <p:nvPr/>
        </p:nvSpPr>
        <p:spPr>
          <a:xfrm>
            <a:off x="1670978" y="179832"/>
            <a:ext cx="8825659" cy="1981200"/>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Before We Get Started….</a:t>
            </a:r>
            <a:br>
              <a:rPr lang="en-US" dirty="0"/>
            </a:br>
            <a:endParaRPr lang="en-US" dirty="0"/>
          </a:p>
        </p:txBody>
      </p:sp>
      <p:pic>
        <p:nvPicPr>
          <p:cNvPr id="10" name="Picture 9">
            <a:extLst>
              <a:ext uri="{FF2B5EF4-FFF2-40B4-BE49-F238E27FC236}">
                <a16:creationId xmlns:a16="http://schemas.microsoft.com/office/drawing/2014/main" xmlns="" id="{94DE3F27-6398-410F-A31F-EEEEC14210C3}"/>
              </a:ext>
            </a:extLst>
          </p:cNvPr>
          <p:cNvPicPr>
            <a:picLocks noChangeAspect="1"/>
          </p:cNvPicPr>
          <p:nvPr/>
        </p:nvPicPr>
        <p:blipFill>
          <a:blip r:embed="rId4"/>
          <a:stretch>
            <a:fillRect/>
          </a:stretch>
        </p:blipFill>
        <p:spPr>
          <a:xfrm>
            <a:off x="6907620" y="1920793"/>
            <a:ext cx="5061984" cy="3796488"/>
          </a:xfrm>
          <a:prstGeom prst="rect">
            <a:avLst/>
          </a:prstGeom>
        </p:spPr>
      </p:pic>
    </p:spTree>
    <p:extLst>
      <p:ext uri="{BB962C8B-B14F-4D97-AF65-F5344CB8AC3E}">
        <p14:creationId xmlns:p14="http://schemas.microsoft.com/office/powerpoint/2010/main" val="423424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0978" y="179832"/>
            <a:ext cx="8825659" cy="1981200"/>
          </a:xfrm>
        </p:spPr>
        <p:txBody>
          <a:bodyPr/>
          <a:lstStyle/>
          <a:p>
            <a:r>
              <a:rPr lang="en-US" dirty="0"/>
              <a:t>INTRODUCTION</a:t>
            </a:r>
            <a:br>
              <a:rPr lang="en-US" dirty="0"/>
            </a:br>
            <a:endParaRPr lang="en-US" dirty="0"/>
          </a:p>
        </p:txBody>
      </p:sp>
      <p:pic>
        <p:nvPicPr>
          <p:cNvPr id="3" name="Picture 2">
            <a:extLst>
              <a:ext uri="{FF2B5EF4-FFF2-40B4-BE49-F238E27FC236}">
                <a16:creationId xmlns:a16="http://schemas.microsoft.com/office/drawing/2014/main" xmlns="" id="{82E8E1E1-8AEF-4CDA-B9CC-2CE5F8832719}"/>
              </a:ext>
            </a:extLst>
          </p:cNvPr>
          <p:cNvPicPr>
            <a:picLocks noChangeAspect="1"/>
          </p:cNvPicPr>
          <p:nvPr/>
        </p:nvPicPr>
        <p:blipFill>
          <a:blip r:embed="rId3"/>
          <a:stretch>
            <a:fillRect/>
          </a:stretch>
        </p:blipFill>
        <p:spPr>
          <a:xfrm>
            <a:off x="1582479" y="1674628"/>
            <a:ext cx="4263656" cy="4263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80977321-9A58-494A-8AE3-B149EE43E6D8}"/>
              </a:ext>
            </a:extLst>
          </p:cNvPr>
          <p:cNvPicPr>
            <a:picLocks noChangeAspect="1"/>
          </p:cNvPicPr>
          <p:nvPr/>
        </p:nvPicPr>
        <p:blipFill>
          <a:blip r:embed="rId4"/>
          <a:stretch>
            <a:fillRect/>
          </a:stretch>
        </p:blipFill>
        <p:spPr>
          <a:xfrm>
            <a:off x="6893442" y="1674628"/>
            <a:ext cx="4263656" cy="4263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xmlns="" id="{56130F20-655B-486C-AD57-8BC239FCDDB2}"/>
              </a:ext>
            </a:extLst>
          </p:cNvPr>
          <p:cNvSpPr/>
          <p:nvPr/>
        </p:nvSpPr>
        <p:spPr>
          <a:xfrm>
            <a:off x="1539206" y="6036316"/>
            <a:ext cx="3903633" cy="369332"/>
          </a:xfrm>
          <a:prstGeom prst="rect">
            <a:avLst/>
          </a:prstGeom>
        </p:spPr>
        <p:txBody>
          <a:bodyPr wrap="none">
            <a:spAutoFit/>
          </a:bodyPr>
          <a:lstStyle/>
          <a:p>
            <a:r>
              <a:rPr lang="en-US" dirty="0">
                <a:solidFill>
                  <a:srgbClr val="AFD121"/>
                </a:solidFill>
              </a:rPr>
              <a:t>Sami Elotmani </a:t>
            </a:r>
            <a:r>
              <a:rPr lang="en-US" dirty="0"/>
              <a:t>– Destination MCO</a:t>
            </a:r>
          </a:p>
        </p:txBody>
      </p:sp>
      <p:sp>
        <p:nvSpPr>
          <p:cNvPr id="10" name="Rectangle 9">
            <a:extLst>
              <a:ext uri="{FF2B5EF4-FFF2-40B4-BE49-F238E27FC236}">
                <a16:creationId xmlns:a16="http://schemas.microsoft.com/office/drawing/2014/main" xmlns="" id="{82F81E87-AAE8-4BBD-B1D8-2DD09A83F7FC}"/>
              </a:ext>
            </a:extLst>
          </p:cNvPr>
          <p:cNvSpPr/>
          <p:nvPr/>
        </p:nvSpPr>
        <p:spPr>
          <a:xfrm>
            <a:off x="6827132" y="6036316"/>
            <a:ext cx="4169731" cy="369332"/>
          </a:xfrm>
          <a:prstGeom prst="rect">
            <a:avLst/>
          </a:prstGeom>
        </p:spPr>
        <p:txBody>
          <a:bodyPr wrap="none">
            <a:spAutoFit/>
          </a:bodyPr>
          <a:lstStyle/>
          <a:p>
            <a:r>
              <a:rPr lang="en-US" dirty="0">
                <a:solidFill>
                  <a:srgbClr val="AFD121"/>
                </a:solidFill>
              </a:rPr>
              <a:t>Stephanie Carnes </a:t>
            </a:r>
            <a:r>
              <a:rPr lang="en-US" dirty="0"/>
              <a:t>– The LMC Group</a:t>
            </a:r>
          </a:p>
        </p:txBody>
      </p:sp>
    </p:spTree>
    <p:extLst>
      <p:ext uri="{BB962C8B-B14F-4D97-AF65-F5344CB8AC3E}">
        <p14:creationId xmlns:p14="http://schemas.microsoft.com/office/powerpoint/2010/main" val="78554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47" name="Picture 13">
            <a:extLst>
              <a:ext uri="{FF2B5EF4-FFF2-40B4-BE49-F238E27FC236}">
                <a16:creationId xmlns:a16="http://schemas.microsoft.com/office/drawing/2014/main" xmlns="" id="{AA085689-791F-4B8F-9F30-12415B97D36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8" name="Picture 15">
            <a:extLst>
              <a:ext uri="{FF2B5EF4-FFF2-40B4-BE49-F238E27FC236}">
                <a16:creationId xmlns:a16="http://schemas.microsoft.com/office/drawing/2014/main" xmlns="" id="{AA3FED7F-6821-47C0-A464-E9278B24129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9" name="Oval 17">
            <a:extLst>
              <a:ext uri="{FF2B5EF4-FFF2-40B4-BE49-F238E27FC236}">
                <a16:creationId xmlns:a16="http://schemas.microsoft.com/office/drawing/2014/main" xmlns="" id="{8F54B2FB-3F54-4350-8D1B-F86D677CA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0" name="Picture 19">
            <a:extLst>
              <a:ext uri="{FF2B5EF4-FFF2-40B4-BE49-F238E27FC236}">
                <a16:creationId xmlns:a16="http://schemas.microsoft.com/office/drawing/2014/main" xmlns="" id="{561B34F5-88E5-4711-BC16-3005C29AD7C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1" name="Picture 21">
            <a:extLst>
              <a:ext uri="{FF2B5EF4-FFF2-40B4-BE49-F238E27FC236}">
                <a16:creationId xmlns:a16="http://schemas.microsoft.com/office/drawing/2014/main" xmlns="" id="{4F3661D0-2268-4D3E-88BA-0647BCBE3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52" name="Rectangle 23">
            <a:extLst>
              <a:ext uri="{FF2B5EF4-FFF2-40B4-BE49-F238E27FC236}">
                <a16:creationId xmlns:a16="http://schemas.microsoft.com/office/drawing/2014/main" xmlns="" id="{DDB56DB5-0324-4F79-9AB8-CB18C1DC87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xmlns="" id="{2F98D17A-E39B-4790-8842-4780CF85D093}"/>
              </a:ext>
            </a:extLst>
          </p:cNvPr>
          <p:cNvPicPr>
            <a:picLocks noChangeAspect="1"/>
          </p:cNvPicPr>
          <p:nvPr/>
        </p:nvPicPr>
        <p:blipFill rotWithShape="1">
          <a:blip r:embed="rId7">
            <a:duotone>
              <a:prstClr val="black"/>
              <a:schemeClr val="accent5">
                <a:tint val="45000"/>
                <a:satMod val="400000"/>
              </a:schemeClr>
            </a:duotone>
            <a:alphaModFix amt="15000"/>
            <a:extLst/>
          </a:blip>
          <a:srcRect t="9859" b="5236"/>
          <a:stretch/>
        </p:blipFill>
        <p:spPr>
          <a:xfrm>
            <a:off x="-23720" y="0"/>
            <a:ext cx="12191980" cy="6857990"/>
          </a:xfrm>
          <a:prstGeom prst="rect">
            <a:avLst/>
          </a:prstGeom>
        </p:spPr>
      </p:pic>
      <p:sp>
        <p:nvSpPr>
          <p:cNvPr id="53" name="Rectangle 25">
            <a:extLst>
              <a:ext uri="{FF2B5EF4-FFF2-40B4-BE49-F238E27FC236}">
                <a16:creationId xmlns:a16="http://schemas.microsoft.com/office/drawing/2014/main" xmlns="" id="{C696EBFA-4394-4B46-9875-039A1F1D67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xmlns="" id="{36726EDC-6586-49D5-BBDB-BD903B28A3E7}"/>
              </a:ext>
            </a:extLst>
          </p:cNvPr>
          <p:cNvSpPr>
            <a:spLocks noGrp="1"/>
          </p:cNvSpPr>
          <p:nvPr>
            <p:ph type="body" sz="half" idx="2"/>
          </p:nvPr>
        </p:nvSpPr>
        <p:spPr>
          <a:xfrm>
            <a:off x="1103312" y="2052918"/>
            <a:ext cx="8946541" cy="4195481"/>
          </a:xfrm>
        </p:spPr>
        <p:txBody>
          <a:bodyPr vert="horz" lIns="91440" tIns="45720" rIns="91440" bIns="45720" rtlCol="0" anchor="ctr">
            <a:normAutofit fontScale="92500" lnSpcReduction="20000"/>
          </a:bodyPr>
          <a:lstStyle/>
          <a:p>
            <a:pPr marL="285750" indent="-285750">
              <a:buFont typeface="Wingdings 3" charset="2"/>
              <a:buChar char=""/>
            </a:pPr>
            <a:r>
              <a:rPr lang="en-US" sz="2800" dirty="0"/>
              <a:t> Session Objective</a:t>
            </a:r>
          </a:p>
          <a:p>
            <a:pPr>
              <a:buFont typeface="Wingdings 3" charset="2"/>
              <a:buChar char=""/>
            </a:pPr>
            <a:endParaRPr lang="en-US" sz="2800" dirty="0"/>
          </a:p>
          <a:p>
            <a:pPr marL="285750" indent="-285750">
              <a:buFont typeface="Wingdings 3" charset="2"/>
              <a:buChar char=""/>
            </a:pPr>
            <a:r>
              <a:rPr lang="en-US" sz="2800" dirty="0"/>
              <a:t> Intro to Situational Leadership </a:t>
            </a:r>
          </a:p>
          <a:p>
            <a:pPr marL="285750" indent="-285750">
              <a:buFont typeface="Wingdings 3" charset="2"/>
              <a:buChar char=""/>
            </a:pPr>
            <a:endParaRPr lang="en-US" sz="2800" dirty="0"/>
          </a:p>
          <a:p>
            <a:pPr marL="285750" indent="-285750">
              <a:buFont typeface="Wingdings 3" charset="2"/>
              <a:buChar char=""/>
            </a:pPr>
            <a:r>
              <a:rPr lang="en-US" sz="2800" dirty="0"/>
              <a:t> Intro to MBTI (Myers-Briggs Type Indicator)</a:t>
            </a:r>
          </a:p>
          <a:p>
            <a:pPr marL="285750" indent="-285750">
              <a:buFont typeface="Wingdings 3" charset="2"/>
              <a:buChar char=""/>
            </a:pPr>
            <a:endParaRPr lang="en-US" sz="2800" dirty="0"/>
          </a:p>
          <a:p>
            <a:pPr marL="285750" indent="-285750">
              <a:buFont typeface="Wingdings 3" charset="2"/>
              <a:buChar char=""/>
            </a:pPr>
            <a:r>
              <a:rPr lang="en-US" sz="2800" dirty="0"/>
              <a:t> Using MBTI &amp; Situational Leadership Together</a:t>
            </a:r>
          </a:p>
          <a:p>
            <a:pPr>
              <a:buFont typeface="Wingdings 3" charset="2"/>
              <a:buChar char=""/>
            </a:pPr>
            <a:endParaRPr lang="en-US" sz="2800" dirty="0"/>
          </a:p>
          <a:p>
            <a:pPr marL="285750" indent="-285750">
              <a:buFont typeface="Wingdings 3" charset="2"/>
              <a:buChar char=""/>
            </a:pPr>
            <a:r>
              <a:rPr lang="en-US" sz="2800" dirty="0"/>
              <a:t>Q &amp; A</a:t>
            </a:r>
          </a:p>
          <a:p>
            <a:pPr marL="285750" indent="-285750">
              <a:buFont typeface="Wingdings 3" charset="2"/>
              <a:buChar char=""/>
            </a:pPr>
            <a:endParaRPr lang="en-US" dirty="0"/>
          </a:p>
        </p:txBody>
      </p:sp>
      <p:sp>
        <p:nvSpPr>
          <p:cNvPr id="6" name="Title 3">
            <a:extLst>
              <a:ext uri="{FF2B5EF4-FFF2-40B4-BE49-F238E27FC236}">
                <a16:creationId xmlns:a16="http://schemas.microsoft.com/office/drawing/2014/main" xmlns="" id="{85045B45-E01F-49ED-A836-ABF4B4490B9F}"/>
              </a:ext>
            </a:extLst>
          </p:cNvPr>
          <p:cNvSpPr txBox="1">
            <a:spLocks/>
          </p:cNvSpPr>
          <p:nvPr/>
        </p:nvSpPr>
        <p:spPr>
          <a:xfrm>
            <a:off x="646111" y="452718"/>
            <a:ext cx="9404723" cy="140053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200" dirty="0">
                <a:solidFill>
                  <a:srgbClr val="AFD121"/>
                </a:solidFill>
              </a:rPr>
              <a:t>LEARNING GOALS</a:t>
            </a:r>
            <a:r>
              <a:rPr lang="en-US" sz="4200" dirty="0"/>
              <a:t/>
            </a:r>
            <a:br>
              <a:rPr lang="en-US" sz="4200" dirty="0"/>
            </a:br>
            <a:endParaRPr lang="en-US" sz="4200" dirty="0"/>
          </a:p>
        </p:txBody>
      </p:sp>
    </p:spTree>
    <p:extLst>
      <p:ext uri="{BB962C8B-B14F-4D97-AF65-F5344CB8AC3E}">
        <p14:creationId xmlns:p14="http://schemas.microsoft.com/office/powerpoint/2010/main" val="40776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29F0684-B6D6-4FD3-A01C-B39B30F3AA0E}"/>
              </a:ext>
            </a:extLst>
          </p:cNvPr>
          <p:cNvPicPr>
            <a:picLocks noChangeAspect="1"/>
          </p:cNvPicPr>
          <p:nvPr/>
        </p:nvPicPr>
        <p:blipFill>
          <a:blip r:embed="rId3"/>
          <a:stretch>
            <a:fillRect/>
          </a:stretch>
        </p:blipFill>
        <p:spPr>
          <a:xfrm>
            <a:off x="341376" y="1492549"/>
            <a:ext cx="5553357" cy="41279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xmlns="" id="{7A0AE01E-5AB9-4B82-A43E-DBB26202BCA6}"/>
              </a:ext>
            </a:extLst>
          </p:cNvPr>
          <p:cNvPicPr>
            <a:picLocks noChangeAspect="1"/>
          </p:cNvPicPr>
          <p:nvPr/>
        </p:nvPicPr>
        <p:blipFill>
          <a:blip r:embed="rId4"/>
          <a:stretch>
            <a:fillRect/>
          </a:stretch>
        </p:blipFill>
        <p:spPr>
          <a:xfrm>
            <a:off x="6315455" y="1492549"/>
            <a:ext cx="5303449" cy="41279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itle 3">
            <a:extLst>
              <a:ext uri="{FF2B5EF4-FFF2-40B4-BE49-F238E27FC236}">
                <a16:creationId xmlns:a16="http://schemas.microsoft.com/office/drawing/2014/main" xmlns="" id="{8BEAB13B-603D-4322-93D0-BBE939D91289}"/>
              </a:ext>
            </a:extLst>
          </p:cNvPr>
          <p:cNvSpPr txBox="1">
            <a:spLocks/>
          </p:cNvSpPr>
          <p:nvPr/>
        </p:nvSpPr>
        <p:spPr>
          <a:xfrm>
            <a:off x="1670978" y="179832"/>
            <a:ext cx="8825659" cy="1981200"/>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SESSION OBJECTIVE</a:t>
            </a:r>
            <a:br>
              <a:rPr lang="en-US" dirty="0"/>
            </a:br>
            <a:endParaRPr lang="en-US" dirty="0"/>
          </a:p>
        </p:txBody>
      </p:sp>
    </p:spTree>
    <p:extLst>
      <p:ext uri="{BB962C8B-B14F-4D97-AF65-F5344CB8AC3E}">
        <p14:creationId xmlns:p14="http://schemas.microsoft.com/office/powerpoint/2010/main" val="2847199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17" name="Picture 16">
            <a:extLst>
              <a:ext uri="{FF2B5EF4-FFF2-40B4-BE49-F238E27FC236}">
                <a16:creationId xmlns:a16="http://schemas.microsoft.com/office/drawing/2014/main" xmlns="" id="{AA085689-791F-4B8F-9F30-12415B97D36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9" name="Picture 18">
            <a:extLst>
              <a:ext uri="{FF2B5EF4-FFF2-40B4-BE49-F238E27FC236}">
                <a16:creationId xmlns:a16="http://schemas.microsoft.com/office/drawing/2014/main" xmlns="" id="{AA3FED7F-6821-47C0-A464-E9278B24129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1" name="Oval 20">
            <a:extLst>
              <a:ext uri="{FF2B5EF4-FFF2-40B4-BE49-F238E27FC236}">
                <a16:creationId xmlns:a16="http://schemas.microsoft.com/office/drawing/2014/main" xmlns="" id="{8F54B2FB-3F54-4350-8D1B-F86D677CA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xmlns="" id="{561B34F5-88E5-4711-BC16-3005C29AD7C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5" name="Picture 24">
            <a:extLst>
              <a:ext uri="{FF2B5EF4-FFF2-40B4-BE49-F238E27FC236}">
                <a16:creationId xmlns:a16="http://schemas.microsoft.com/office/drawing/2014/main" xmlns="" id="{4F3661D0-2268-4D3E-88BA-0647BCBE3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7" name="Rectangle 26">
            <a:extLst>
              <a:ext uri="{FF2B5EF4-FFF2-40B4-BE49-F238E27FC236}">
                <a16:creationId xmlns:a16="http://schemas.microsoft.com/office/drawing/2014/main" xmlns="" id="{DDB56DB5-0324-4F79-9AB8-CB18C1DC87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0CA53DB3-D00A-4B9D-9C6C-EEED5B48820A}"/>
              </a:ext>
            </a:extLst>
          </p:cNvPr>
          <p:cNvPicPr>
            <a:picLocks noChangeAspect="1"/>
          </p:cNvPicPr>
          <p:nvPr/>
        </p:nvPicPr>
        <p:blipFill rotWithShape="1">
          <a:blip r:embed="rId8">
            <a:alphaModFix/>
            <a:extLst/>
          </a:blip>
          <a:srcRect l="9091" t="6431" b="10421"/>
          <a:stretch/>
        </p:blipFill>
        <p:spPr>
          <a:xfrm>
            <a:off x="20" y="0"/>
            <a:ext cx="12191980" cy="6857990"/>
          </a:xfrm>
          <a:prstGeom prst="rect">
            <a:avLst/>
          </a:prstGeom>
        </p:spPr>
      </p:pic>
      <p:sp>
        <p:nvSpPr>
          <p:cNvPr id="29" name="Rectangle 28">
            <a:extLst>
              <a:ext uri="{FF2B5EF4-FFF2-40B4-BE49-F238E27FC236}">
                <a16:creationId xmlns:a16="http://schemas.microsoft.com/office/drawing/2014/main" xmlns="" id="{623695FD-17A6-460C-AFB4-A56F8DFB4E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3352800" y="1295400"/>
            <a:ext cx="7772400"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529DF628-3DC1-41BF-9730-E680D7FC23A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3353316" y="0"/>
            <a:ext cx="7770296"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 Placeholder 2">
            <a:extLst>
              <a:ext uri="{FF2B5EF4-FFF2-40B4-BE49-F238E27FC236}">
                <a16:creationId xmlns:a16="http://schemas.microsoft.com/office/drawing/2014/main" xmlns="" id="{0396E762-D17E-4A3C-AE97-FA17A93E5979}"/>
              </a:ext>
            </a:extLst>
          </p:cNvPr>
          <p:cNvSpPr>
            <a:spLocks noGrp="1"/>
          </p:cNvSpPr>
          <p:nvPr>
            <p:ph type="body" sz="half" idx="2"/>
          </p:nvPr>
        </p:nvSpPr>
        <p:spPr>
          <a:xfrm>
            <a:off x="3491932" y="1447800"/>
            <a:ext cx="7433021" cy="4800599"/>
          </a:xfrm>
        </p:spPr>
        <p:txBody>
          <a:bodyPr vert="horz" lIns="91440" tIns="45720" rIns="91440" bIns="45720" rtlCol="0" anchor="t">
            <a:normAutofit/>
          </a:bodyPr>
          <a:lstStyle/>
          <a:p>
            <a:pPr algn="just"/>
            <a:r>
              <a:rPr lang="en-US" sz="2400" dirty="0"/>
              <a:t>The Situational Leadership</a:t>
            </a:r>
            <a:r>
              <a:rPr lang="en-US" sz="2400" baseline="30000" dirty="0"/>
              <a:t>®</a:t>
            </a:r>
            <a:r>
              <a:rPr lang="en-US" sz="2400" dirty="0"/>
              <a:t> model is an easy-to-understand, practical framework that helps managers:</a:t>
            </a:r>
          </a:p>
          <a:p>
            <a:pPr marL="571500" indent="-571500" algn="just">
              <a:buFont typeface="Wingdings 3" charset="2"/>
              <a:buChar char=""/>
            </a:pPr>
            <a:r>
              <a:rPr lang="en-US" sz="2400" dirty="0"/>
              <a:t>Diagnose the needs of their people and…</a:t>
            </a:r>
          </a:p>
          <a:p>
            <a:pPr marL="571500" indent="-571500">
              <a:buFont typeface="Wingdings 3" charset="2"/>
              <a:buChar char=""/>
            </a:pPr>
            <a:r>
              <a:rPr lang="en-US" sz="2400" dirty="0"/>
              <a:t>Provide the appropriate leadership style to meet those needs. </a:t>
            </a:r>
          </a:p>
          <a:p>
            <a:pPr marL="571500" indent="-571500">
              <a:buFont typeface="Wingdings 3" charset="2"/>
              <a:buChar char=""/>
            </a:pPr>
            <a:r>
              <a:rPr lang="en-US" sz="2400" dirty="0"/>
              <a:t>54% of leaders use one leadership style!</a:t>
            </a:r>
          </a:p>
          <a:p>
            <a:pPr marL="571500" indent="-571500">
              <a:buFont typeface="Wingdings 3" charset="2"/>
              <a:buChar char=""/>
            </a:pPr>
            <a:r>
              <a:rPr lang="en-US" sz="2400" dirty="0"/>
              <a:t>50% of the time, leaders are using the wrong leadership style!</a:t>
            </a:r>
          </a:p>
          <a:p>
            <a:pPr marL="285750" indent="-285750">
              <a:buFont typeface="Wingdings 3" charset="2"/>
              <a:buChar char=""/>
            </a:pPr>
            <a:endParaRPr lang="en-US" dirty="0"/>
          </a:p>
        </p:txBody>
      </p:sp>
      <p:sp>
        <p:nvSpPr>
          <p:cNvPr id="10" name="Title 3">
            <a:extLst>
              <a:ext uri="{FF2B5EF4-FFF2-40B4-BE49-F238E27FC236}">
                <a16:creationId xmlns:a16="http://schemas.microsoft.com/office/drawing/2014/main" xmlns="" id="{8BEAB13B-603D-4322-93D0-BBE939D91289}"/>
              </a:ext>
            </a:extLst>
          </p:cNvPr>
          <p:cNvSpPr txBox="1">
            <a:spLocks/>
          </p:cNvSpPr>
          <p:nvPr/>
        </p:nvSpPr>
        <p:spPr>
          <a:xfrm>
            <a:off x="3491931" y="295728"/>
            <a:ext cx="7631681" cy="767688"/>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5600" dirty="0">
                <a:solidFill>
                  <a:schemeClr val="bg2">
                    <a:lumMod val="75000"/>
                  </a:schemeClr>
                </a:solidFill>
              </a:rPr>
              <a:t>SITUATIONAL LEADERSHIP</a:t>
            </a:r>
            <a:r>
              <a:rPr lang="en-US" sz="2400" dirty="0"/>
              <a:t/>
            </a:r>
            <a:br>
              <a:rPr lang="en-US" sz="2400" dirty="0"/>
            </a:br>
            <a:endParaRPr lang="en-US" sz="2400" dirty="0"/>
          </a:p>
        </p:txBody>
      </p:sp>
    </p:spTree>
    <p:extLst>
      <p:ext uri="{BB962C8B-B14F-4D97-AF65-F5344CB8AC3E}">
        <p14:creationId xmlns:p14="http://schemas.microsoft.com/office/powerpoint/2010/main" val="4223912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ln>
            <a:noFill/>
          </a:ln>
          <a:effectLst/>
        </p:spPr>
      </p:sp>
      <p:pic>
        <p:nvPicPr>
          <p:cNvPr id="32" name="Picture 16">
            <a:extLst>
              <a:ext uri="{FF2B5EF4-FFF2-40B4-BE49-F238E27FC236}">
                <a16:creationId xmlns:a16="http://schemas.microsoft.com/office/drawing/2014/main" xmlns="" id="{AA085689-791F-4B8F-9F30-12415B97D36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3" name="Picture 18">
            <a:extLst>
              <a:ext uri="{FF2B5EF4-FFF2-40B4-BE49-F238E27FC236}">
                <a16:creationId xmlns:a16="http://schemas.microsoft.com/office/drawing/2014/main" xmlns="" id="{AA3FED7F-6821-47C0-A464-E9278B24129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4" name="Oval 20">
            <a:extLst>
              <a:ext uri="{FF2B5EF4-FFF2-40B4-BE49-F238E27FC236}">
                <a16:creationId xmlns:a16="http://schemas.microsoft.com/office/drawing/2014/main" xmlns="" id="{8F54B2FB-3F54-4350-8D1B-F86D677CA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5" name="Picture 22">
            <a:extLst>
              <a:ext uri="{FF2B5EF4-FFF2-40B4-BE49-F238E27FC236}">
                <a16:creationId xmlns:a16="http://schemas.microsoft.com/office/drawing/2014/main" xmlns="" id="{561B34F5-88E5-4711-BC16-3005C29AD7C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6" name="Picture 24">
            <a:extLst>
              <a:ext uri="{FF2B5EF4-FFF2-40B4-BE49-F238E27FC236}">
                <a16:creationId xmlns:a16="http://schemas.microsoft.com/office/drawing/2014/main" xmlns="" id="{4F3661D0-2268-4D3E-88BA-0647BCBE33A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7" name="Rectangle 26">
            <a:extLst>
              <a:ext uri="{FF2B5EF4-FFF2-40B4-BE49-F238E27FC236}">
                <a16:creationId xmlns:a16="http://schemas.microsoft.com/office/drawing/2014/main" xmlns="" id="{DDB56DB5-0324-4F79-9AB8-CB18C1DC87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xmlns="" id="{80EDAD37-AD04-4F15-A5B6-3A021DB10F8E}"/>
              </a:ext>
            </a:extLst>
          </p:cNvPr>
          <p:cNvPicPr>
            <a:picLocks noChangeAspect="1"/>
          </p:cNvPicPr>
          <p:nvPr/>
        </p:nvPicPr>
        <p:blipFill rotWithShape="1">
          <a:blip r:embed="rId8"/>
          <a:srcRect l="4653" r="13885" b="-2"/>
          <a:stretch/>
        </p:blipFill>
        <p:spPr>
          <a:xfrm>
            <a:off x="6100398" y="10"/>
            <a:ext cx="6094412" cy="6857990"/>
          </a:xfrm>
          <a:prstGeom prst="rect">
            <a:avLst/>
          </a:prstGeom>
        </p:spPr>
      </p:pic>
      <p:sp>
        <p:nvSpPr>
          <p:cNvPr id="38" name="Rectangle 28">
            <a:extLst>
              <a:ext uri="{FF2B5EF4-FFF2-40B4-BE49-F238E27FC236}">
                <a16:creationId xmlns:a16="http://schemas.microsoft.com/office/drawing/2014/main" xmlns="" id="{7527E565-DE8D-445C-9879-AD1D04415A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 Placeholder 2">
            <a:extLst>
              <a:ext uri="{FF2B5EF4-FFF2-40B4-BE49-F238E27FC236}">
                <a16:creationId xmlns:a16="http://schemas.microsoft.com/office/drawing/2014/main" xmlns="" id="{0396E762-D17E-4A3C-AE97-FA17A93E5979}"/>
              </a:ext>
            </a:extLst>
          </p:cNvPr>
          <p:cNvSpPr>
            <a:spLocks noGrp="1"/>
          </p:cNvSpPr>
          <p:nvPr>
            <p:ph type="body" sz="half" idx="2"/>
          </p:nvPr>
        </p:nvSpPr>
        <p:spPr>
          <a:xfrm>
            <a:off x="177944" y="1440712"/>
            <a:ext cx="5768900" cy="4807687"/>
          </a:xfrm>
        </p:spPr>
        <p:txBody>
          <a:bodyPr vert="horz" lIns="91440" tIns="45720" rIns="91440" bIns="45720" rtlCol="0">
            <a:normAutofit/>
          </a:bodyPr>
          <a:lstStyle/>
          <a:p>
            <a:r>
              <a:rPr lang="en-US" sz="3600" dirty="0">
                <a:solidFill>
                  <a:srgbClr val="AFD121"/>
                </a:solidFill>
              </a:rPr>
              <a:t>2 Key Questions:</a:t>
            </a:r>
          </a:p>
          <a:p>
            <a:pPr marL="571500" indent="-571500">
              <a:buFont typeface="Wingdings 3" charset="2"/>
              <a:buChar char=""/>
            </a:pPr>
            <a:r>
              <a:rPr lang="en-US" sz="3600" dirty="0"/>
              <a:t>What is the SKILL LEVEL of the employee?</a:t>
            </a:r>
          </a:p>
          <a:p>
            <a:pPr marL="571500" indent="-571500">
              <a:buFont typeface="Wingdings 3" charset="2"/>
              <a:buChar char=""/>
            </a:pPr>
            <a:r>
              <a:rPr lang="en-US" sz="3600" dirty="0"/>
              <a:t>What is the MOTIVATION LEVEL of the employee? </a:t>
            </a:r>
          </a:p>
        </p:txBody>
      </p:sp>
      <p:sp>
        <p:nvSpPr>
          <p:cNvPr id="10" name="Title 3">
            <a:extLst>
              <a:ext uri="{FF2B5EF4-FFF2-40B4-BE49-F238E27FC236}">
                <a16:creationId xmlns:a16="http://schemas.microsoft.com/office/drawing/2014/main" xmlns="" id="{8BEAB13B-603D-4322-93D0-BBE939D91289}"/>
              </a:ext>
            </a:extLst>
          </p:cNvPr>
          <p:cNvSpPr txBox="1">
            <a:spLocks/>
          </p:cNvSpPr>
          <p:nvPr/>
        </p:nvSpPr>
        <p:spPr>
          <a:xfrm>
            <a:off x="180753" y="629266"/>
            <a:ext cx="5869173" cy="164198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3600"/>
              <a:t>SITUATIONAL LEADERSHIP</a:t>
            </a:r>
            <a:br>
              <a:rPr lang="en-US" sz="3600"/>
            </a:br>
            <a:endParaRPr lang="en-US" sz="3600"/>
          </a:p>
        </p:txBody>
      </p:sp>
    </p:spTree>
    <p:extLst>
      <p:ext uri="{BB962C8B-B14F-4D97-AF65-F5344CB8AC3E}">
        <p14:creationId xmlns:p14="http://schemas.microsoft.com/office/powerpoint/2010/main" val="24549519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93">
      <a:dk1>
        <a:sysClr val="windowText" lastClr="000000"/>
      </a:dk1>
      <a:lt1>
        <a:sysClr val="window" lastClr="FFFFFF"/>
      </a:lt1>
      <a:dk2>
        <a:srgbClr val="161658"/>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679</TotalTime>
  <Words>1145</Words>
  <Application>Microsoft Office PowerPoint</Application>
  <PresentationFormat>Custom</PresentationFormat>
  <Paragraphs>149</Paragraphs>
  <Slides>30</Slides>
  <Notes>15</Notes>
  <HiddenSlides>0</HiddenSlides>
  <MMClips>2</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Ion</vt:lpstr>
      <vt:lpstr>Office Theme</vt:lpstr>
      <vt:lpstr>1_Office Theme</vt:lpstr>
      <vt:lpstr>PowerPoint Presentation</vt:lpstr>
      <vt:lpstr> www.16personalities.com  and click “take the test”  or   Google “Free MBTI test” and the link above should be the first result </vt:lpstr>
      <vt:lpstr>Leveraging Employee-Focused Leadership With Personality Testing</vt:lpstr>
      <vt:lpstr> www.16personalities.com  and click “take the test”  or   Google “Free MBTI test” and the link above should be the first result </vt:lpstr>
      <vt:lpstr>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Situational Leadership Shortcuts</vt:lpstr>
      <vt:lpstr>Why MBTI?</vt:lpstr>
      <vt:lpstr>MBTI Types</vt:lpstr>
      <vt:lpstr>MBTI Prayers</vt:lpstr>
      <vt:lpstr>VERBAL TYPING</vt:lpstr>
      <vt:lpstr>EXTRAVERSION VS. INTROVERSION</vt:lpstr>
      <vt:lpstr>PowerPoint Presentation</vt:lpstr>
      <vt:lpstr>SENSING VS. INTUITION</vt:lpstr>
      <vt:lpstr>Let’s Play a Game!</vt:lpstr>
      <vt:lpstr>THINKING VS. FEELING</vt:lpstr>
      <vt:lpstr>Thinking vs. Feeling</vt:lpstr>
      <vt:lpstr>JUDGING VS. PERCEIVING</vt:lpstr>
      <vt:lpstr>THE M&amp;M CHALLENGE: JUDGERS</vt:lpstr>
      <vt:lpstr>THE M&amp;M CHALLENGE: PERCEIVERS</vt:lpstr>
      <vt:lpstr>Judgers vs. Perceivers</vt:lpstr>
      <vt:lpstr>Using MBTI &amp; Situational Leadership</vt:lpstr>
      <vt:lpstr>Q &amp; A</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Employee-Focused Leadership With Personality Testing</dc:title>
  <dc:creator>LMC User</dc:creator>
  <cp:lastModifiedBy>Rob</cp:lastModifiedBy>
  <cp:revision>74</cp:revision>
  <dcterms:created xsi:type="dcterms:W3CDTF">2017-10-03T18:51:30Z</dcterms:created>
  <dcterms:modified xsi:type="dcterms:W3CDTF">2017-10-20T19:15:08Z</dcterms:modified>
</cp:coreProperties>
</file>